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14630400" cy="8229600"/>
  <p:notesSz cx="8229600" cy="14630400"/>
  <p:embeddedFontLst>
    <p:embeddedFont>
      <p:font typeface="Roboto Mono Medium"/>
      <p:regular r:id="rId33"/>
    </p:embeddedFont>
    <p:embeddedFont>
      <p:font typeface="Roboto Mono Medium"/>
      <p:regular r:id="rId34"/>
    </p:embeddedFont>
    <p:embeddedFont>
      <p:font typeface="Roboto Mono Medium"/>
      <p:regular r:id="rId35"/>
    </p:embeddedFont>
    <p:embeddedFont>
      <p:font typeface="Roboto Mono Medium"/>
      <p:regular r:id="rId36"/>
    </p:embeddedFont>
    <p:embeddedFont>
      <p:font typeface="Roboto"/>
      <p:regular r:id="rId37"/>
    </p:embeddedFont>
    <p:embeddedFont>
      <p:font typeface="Roboto"/>
      <p:regular r:id="rId38"/>
    </p:embeddedFont>
    <p:embeddedFont>
      <p:font typeface="Roboto"/>
      <p:regular r:id="rId39"/>
    </p:embeddedFont>
    <p:embeddedFont>
      <p:font typeface="Roboto"/>
      <p:regular r:id="rId4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33" Type="http://schemas.openxmlformats.org/officeDocument/2006/relationships/font" Target="fonts/font1.fntdata"/><Relationship Id="rId34" Type="http://schemas.openxmlformats.org/officeDocument/2006/relationships/font" Target="fonts/font2.fntdata"/><Relationship Id="rId35" Type="http://schemas.openxmlformats.org/officeDocument/2006/relationships/font" Target="fonts/font3.fntdata"/><Relationship Id="rId36" Type="http://schemas.openxmlformats.org/officeDocument/2006/relationships/font" Target="fonts/font4.fntdata"/><Relationship Id="rId37" Type="http://schemas.openxmlformats.org/officeDocument/2006/relationships/font" Target="fonts/font5.fntdata"/><Relationship Id="rId38" Type="http://schemas.openxmlformats.org/officeDocument/2006/relationships/font" Target="fonts/font6.fntdata"/><Relationship Id="rId39" Type="http://schemas.openxmlformats.org/officeDocument/2006/relationships/font" Target="fonts/font7.fntdata"/><Relationship Id="rId4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12121"/>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svg"/><Relationship Id="rId3" Type="http://schemas.openxmlformats.org/officeDocument/2006/relationships/image" Target="../media/image-15-3.png"/><Relationship Id="rId4" Type="http://schemas.openxmlformats.org/officeDocument/2006/relationships/image" Target="../media/image-15-4.svg"/><Relationship Id="rId5" Type="http://schemas.openxmlformats.org/officeDocument/2006/relationships/image" Target="../media/image-15-5.png"/><Relationship Id="rId6" Type="http://schemas.openxmlformats.org/officeDocument/2006/relationships/image" Target="../media/image-15-6.svg"/><Relationship Id="rId7" Type="http://schemas.openxmlformats.org/officeDocument/2006/relationships/image" Target="../media/image-15-7.png"/><Relationship Id="rId8" Type="http://schemas.openxmlformats.org/officeDocument/2006/relationships/image" Target="../media/image-15-8.svg"/><Relationship Id="rId9" Type="http://schemas.openxmlformats.org/officeDocument/2006/relationships/image" Target="../media/image-15-9.png"/><Relationship Id="rId10" Type="http://schemas.openxmlformats.org/officeDocument/2006/relationships/image" Target="../media/image-15-10.svg"/><Relationship Id="rId11" Type="http://schemas.openxmlformats.org/officeDocument/2006/relationships/image" Target="../media/image-15-11.png"/><Relationship Id="rId12" Type="http://schemas.openxmlformats.org/officeDocument/2006/relationships/image" Target="../media/image-15-12.svg"/><Relationship Id="rId13" Type="http://schemas.openxmlformats.org/officeDocument/2006/relationships/image" Target="../media/image-15-13.png"/><Relationship Id="rId14" Type="http://schemas.openxmlformats.org/officeDocument/2006/relationships/image" Target="../media/image-15-14.svg"/><Relationship Id="rId15" Type="http://schemas.openxmlformats.org/officeDocument/2006/relationships/image" Target="../media/image-15-15.png"/><Relationship Id="rId16" Type="http://schemas.openxmlformats.org/officeDocument/2006/relationships/image" Target="../media/image-15-16.svg"/><Relationship Id="rId17" Type="http://schemas.openxmlformats.org/officeDocument/2006/relationships/image" Target="../media/image-15-17.png"/><Relationship Id="rId18" Type="http://schemas.openxmlformats.org/officeDocument/2006/relationships/slideLayout" Target="../slideLayouts/slideLayout16.xml"/><Relationship Id="rId1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2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slideLayout" Target="../slideLayouts/slideLayout26.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svg"/><Relationship Id="rId3" Type="http://schemas.openxmlformats.org/officeDocument/2006/relationships/image" Target="../media/image-26-3.png"/><Relationship Id="rId4" Type="http://schemas.openxmlformats.org/officeDocument/2006/relationships/image" Target="../media/image-26-4.svg"/><Relationship Id="rId5" Type="http://schemas.openxmlformats.org/officeDocument/2006/relationships/image" Target="../media/image-26-5.png"/><Relationship Id="rId6" Type="http://schemas.openxmlformats.org/officeDocument/2006/relationships/image" Target="../media/image-26-6.svg"/><Relationship Id="rId7" Type="http://schemas.openxmlformats.org/officeDocument/2006/relationships/image" Target="../media/image-26-7.png"/><Relationship Id="rId8" Type="http://schemas.openxmlformats.org/officeDocument/2006/relationships/slideLayout" Target="../slideLayouts/slideLayout27.xml"/><Relationship Id="rId9"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08277"/>
            <a:ext cx="7556421" cy="2480310"/>
          </a:xfrm>
          <a:prstGeom prst="rect">
            <a:avLst/>
          </a:prstGeom>
          <a:noFill/>
          <a:ln/>
        </p:spPr>
        <p:txBody>
          <a:bodyPr wrap="squar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ActiGraft PRO: A Partnership Opportunity for Methodist Le Bonheur Wound Care</a:t>
            </a:r>
            <a:endParaRPr lang="en-US" sz="3900" dirty="0"/>
          </a:p>
        </p:txBody>
      </p:sp>
      <p:sp>
        <p:nvSpPr>
          <p:cNvPr id="4" name="Text 1"/>
          <p:cNvSpPr/>
          <p:nvPr/>
        </p:nvSpPr>
        <p:spPr>
          <a:xfrm>
            <a:off x="6280190" y="5186243"/>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Presented to Sandy [Last Name] and the Methodist Le Bonheur Wound Care Team | [Date]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992267" y="1182886"/>
            <a:ext cx="198358" cy="1242536"/>
          </a:xfrm>
          <a:prstGeom prst="roundRect">
            <a:avLst>
              <a:gd name="adj" fmla="val 15009"/>
            </a:avLst>
          </a:prstGeom>
          <a:solidFill>
            <a:srgbClr val="404040"/>
          </a:solidFill>
          <a:ln/>
        </p:spPr>
      </p:sp>
      <p:sp>
        <p:nvSpPr>
          <p:cNvPr id="3" name="Shape 1"/>
          <p:cNvSpPr/>
          <p:nvPr/>
        </p:nvSpPr>
        <p:spPr>
          <a:xfrm>
            <a:off x="793790" y="1052632"/>
            <a:ext cx="595313" cy="595313"/>
          </a:xfrm>
          <a:prstGeom prst="roundRect">
            <a:avLst>
              <a:gd name="adj" fmla="val 76800"/>
            </a:avLst>
          </a:prstGeom>
          <a:solidFill>
            <a:srgbClr val="404040"/>
          </a:solidFill>
          <a:ln/>
        </p:spPr>
      </p:sp>
      <p:sp>
        <p:nvSpPr>
          <p:cNvPr id="4" name="Text 2"/>
          <p:cNvSpPr/>
          <p:nvPr/>
        </p:nvSpPr>
        <p:spPr>
          <a:xfrm>
            <a:off x="942618" y="1164312"/>
            <a:ext cx="297656" cy="372070"/>
          </a:xfrm>
          <a:prstGeom prst="rect">
            <a:avLst/>
          </a:prstGeom>
          <a:noFill/>
          <a:ln/>
        </p:spPr>
        <p:txBody>
          <a:bodyPr wrap="none" lIns="0" tIns="0" rIns="0" bIns="0" rtlCol="0" anchor="t"/>
          <a:lstStyle/>
          <a:p>
            <a:pPr algn="l" indent="0" marL="0">
              <a:lnSpc>
                <a:spcPts val="3750"/>
              </a:lnSpc>
              <a:buNone/>
            </a:pPr>
            <a:r>
              <a:rPr lang="en-US" sz="2300" dirty="0">
                <a:solidFill>
                  <a:srgbClr val="E5E0DF"/>
                </a:solidFill>
                <a:latin typeface="Roboto Mono Medium" pitchFamily="34" charset="0"/>
                <a:ea typeface="Roboto Mono Medium" pitchFamily="34" charset="-122"/>
                <a:cs typeface="Roboto Mono Medium" pitchFamily="34" charset="-120"/>
              </a:rPr>
              <a:t>1</a:t>
            </a:r>
            <a:endParaRPr lang="en-US" sz="2300" dirty="0"/>
          </a:p>
        </p:txBody>
      </p:sp>
      <p:sp>
        <p:nvSpPr>
          <p:cNvPr id="5" name="Text 3"/>
          <p:cNvSpPr/>
          <p:nvPr/>
        </p:nvSpPr>
        <p:spPr>
          <a:xfrm>
            <a:off x="1587460" y="1083588"/>
            <a:ext cx="3423166"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Greater Odds of Closure</a:t>
            </a:r>
            <a:endParaRPr lang="en-US" sz="1950" dirty="0"/>
          </a:p>
        </p:txBody>
      </p:sp>
      <p:sp>
        <p:nvSpPr>
          <p:cNvPr id="6" name="Text 4"/>
          <p:cNvSpPr/>
          <p:nvPr/>
        </p:nvSpPr>
        <p:spPr>
          <a:xfrm>
            <a:off x="1587460" y="1592104"/>
            <a:ext cx="4357449"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Statistically significant improvement in complete wound healing versus standard of care alone</a:t>
            </a:r>
            <a:endParaRPr lang="en-US" sz="1550" dirty="0"/>
          </a:p>
        </p:txBody>
      </p:sp>
      <p:sp>
        <p:nvSpPr>
          <p:cNvPr id="7" name="Shape 5"/>
          <p:cNvSpPr/>
          <p:nvPr/>
        </p:nvSpPr>
        <p:spPr>
          <a:xfrm>
            <a:off x="1289923" y="2921556"/>
            <a:ext cx="198358" cy="1242536"/>
          </a:xfrm>
          <a:prstGeom prst="roundRect">
            <a:avLst>
              <a:gd name="adj" fmla="val 15009"/>
            </a:avLst>
          </a:prstGeom>
          <a:solidFill>
            <a:srgbClr val="404040"/>
          </a:solidFill>
          <a:ln/>
        </p:spPr>
      </p:sp>
      <p:sp>
        <p:nvSpPr>
          <p:cNvPr id="8" name="Shape 6"/>
          <p:cNvSpPr/>
          <p:nvPr/>
        </p:nvSpPr>
        <p:spPr>
          <a:xfrm>
            <a:off x="1091446" y="2791301"/>
            <a:ext cx="595313" cy="595313"/>
          </a:xfrm>
          <a:prstGeom prst="roundRect">
            <a:avLst>
              <a:gd name="adj" fmla="val 76800"/>
            </a:avLst>
          </a:prstGeom>
          <a:solidFill>
            <a:srgbClr val="404040"/>
          </a:solidFill>
          <a:ln/>
        </p:spPr>
      </p:sp>
      <p:sp>
        <p:nvSpPr>
          <p:cNvPr id="9" name="Text 7"/>
          <p:cNvSpPr/>
          <p:nvPr/>
        </p:nvSpPr>
        <p:spPr>
          <a:xfrm>
            <a:off x="1240274" y="2902982"/>
            <a:ext cx="297656" cy="372070"/>
          </a:xfrm>
          <a:prstGeom prst="rect">
            <a:avLst/>
          </a:prstGeom>
          <a:noFill/>
          <a:ln/>
        </p:spPr>
        <p:txBody>
          <a:bodyPr wrap="none" lIns="0" tIns="0" rIns="0" bIns="0" rtlCol="0" anchor="t"/>
          <a:lstStyle/>
          <a:p>
            <a:pPr algn="l" indent="0" marL="0">
              <a:lnSpc>
                <a:spcPts val="3750"/>
              </a:lnSpc>
              <a:buNone/>
            </a:pPr>
            <a:r>
              <a:rPr lang="en-US" sz="2300" dirty="0">
                <a:solidFill>
                  <a:srgbClr val="E5E0DF"/>
                </a:solidFill>
                <a:latin typeface="Roboto Mono Medium" pitchFamily="34" charset="0"/>
                <a:ea typeface="Roboto Mono Medium" pitchFamily="34" charset="-122"/>
                <a:cs typeface="Roboto Mono Medium" pitchFamily="34" charset="-120"/>
              </a:rPr>
              <a:t>2</a:t>
            </a:r>
            <a:endParaRPr lang="en-US" sz="2300" dirty="0"/>
          </a:p>
        </p:txBody>
      </p:sp>
      <p:sp>
        <p:nvSpPr>
          <p:cNvPr id="10" name="Text 8"/>
          <p:cNvSpPr/>
          <p:nvPr/>
        </p:nvSpPr>
        <p:spPr>
          <a:xfrm>
            <a:off x="1885117" y="2822258"/>
            <a:ext cx="3125510"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Complete Healing Rate</a:t>
            </a:r>
            <a:endParaRPr lang="en-US" sz="1950" dirty="0"/>
          </a:p>
        </p:txBody>
      </p:sp>
      <p:sp>
        <p:nvSpPr>
          <p:cNvPr id="11" name="Text 9"/>
          <p:cNvSpPr/>
          <p:nvPr/>
        </p:nvSpPr>
        <p:spPr>
          <a:xfrm>
            <a:off x="1885117" y="3330773"/>
            <a:ext cx="4059793"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ActiGraft PRO group achieved 51% complete closure at 12 weeks (ITT analysis)</a:t>
            </a:r>
            <a:endParaRPr lang="en-US" sz="1550" dirty="0"/>
          </a:p>
        </p:txBody>
      </p:sp>
      <p:sp>
        <p:nvSpPr>
          <p:cNvPr id="12" name="Shape 10"/>
          <p:cNvSpPr/>
          <p:nvPr/>
        </p:nvSpPr>
        <p:spPr>
          <a:xfrm>
            <a:off x="1587579" y="4660225"/>
            <a:ext cx="198358" cy="1560076"/>
          </a:xfrm>
          <a:prstGeom prst="roundRect">
            <a:avLst>
              <a:gd name="adj" fmla="val 15009"/>
            </a:avLst>
          </a:prstGeom>
          <a:solidFill>
            <a:srgbClr val="404040"/>
          </a:solidFill>
          <a:ln/>
        </p:spPr>
      </p:sp>
      <p:sp>
        <p:nvSpPr>
          <p:cNvPr id="13" name="Shape 11"/>
          <p:cNvSpPr/>
          <p:nvPr/>
        </p:nvSpPr>
        <p:spPr>
          <a:xfrm>
            <a:off x="1389102" y="4529971"/>
            <a:ext cx="595313" cy="595313"/>
          </a:xfrm>
          <a:prstGeom prst="roundRect">
            <a:avLst>
              <a:gd name="adj" fmla="val 76800"/>
            </a:avLst>
          </a:prstGeom>
          <a:solidFill>
            <a:srgbClr val="404040"/>
          </a:solidFill>
          <a:ln/>
        </p:spPr>
      </p:sp>
      <p:sp>
        <p:nvSpPr>
          <p:cNvPr id="14" name="Text 12"/>
          <p:cNvSpPr/>
          <p:nvPr/>
        </p:nvSpPr>
        <p:spPr>
          <a:xfrm>
            <a:off x="1537930" y="4641652"/>
            <a:ext cx="297656" cy="372070"/>
          </a:xfrm>
          <a:prstGeom prst="rect">
            <a:avLst/>
          </a:prstGeom>
          <a:noFill/>
          <a:ln/>
        </p:spPr>
        <p:txBody>
          <a:bodyPr wrap="none" lIns="0" tIns="0" rIns="0" bIns="0" rtlCol="0" anchor="t"/>
          <a:lstStyle/>
          <a:p>
            <a:pPr algn="l" indent="0" marL="0">
              <a:lnSpc>
                <a:spcPts val="3750"/>
              </a:lnSpc>
              <a:buNone/>
            </a:pPr>
            <a:r>
              <a:rPr lang="en-US" sz="2300" dirty="0">
                <a:solidFill>
                  <a:srgbClr val="E5E0DF"/>
                </a:solidFill>
                <a:latin typeface="Roboto Mono Medium" pitchFamily="34" charset="0"/>
                <a:ea typeface="Roboto Mono Medium" pitchFamily="34" charset="-122"/>
                <a:cs typeface="Roboto Mono Medium" pitchFamily="34" charset="-120"/>
              </a:rPr>
              <a:t>3</a:t>
            </a:r>
            <a:endParaRPr lang="en-US" sz="2300" dirty="0"/>
          </a:p>
        </p:txBody>
      </p:sp>
      <p:sp>
        <p:nvSpPr>
          <p:cNvPr id="15" name="Text 13"/>
          <p:cNvSpPr/>
          <p:nvPr/>
        </p:nvSpPr>
        <p:spPr>
          <a:xfrm>
            <a:off x="2182773" y="4560927"/>
            <a:ext cx="3125510"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Control Group Healing</a:t>
            </a:r>
            <a:endParaRPr lang="en-US" sz="1950" dirty="0"/>
          </a:p>
        </p:txBody>
      </p:sp>
      <p:sp>
        <p:nvSpPr>
          <p:cNvPr id="16" name="Text 14"/>
          <p:cNvSpPr/>
          <p:nvPr/>
        </p:nvSpPr>
        <p:spPr>
          <a:xfrm>
            <a:off x="2182773" y="5069443"/>
            <a:ext cx="3762137" cy="95261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Standard of care alone resulted in only 18% complete closure—highlighting unmet clinical need</a:t>
            </a:r>
            <a:endParaRPr lang="en-US" sz="1550" dirty="0"/>
          </a:p>
        </p:txBody>
      </p:sp>
      <p:sp>
        <p:nvSpPr>
          <p:cNvPr id="17" name="Text 15"/>
          <p:cNvSpPr/>
          <p:nvPr/>
        </p:nvSpPr>
        <p:spPr>
          <a:xfrm>
            <a:off x="6436638" y="860346"/>
            <a:ext cx="7407473" cy="2480310"/>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Roboto Mono Medium" pitchFamily="34" charset="0"/>
                <a:ea typeface="Roboto Mono Medium" pitchFamily="34" charset="-122"/>
                <a:cs typeface="Roboto Mono Medium" pitchFamily="34" charset="-120"/>
              </a:rPr>
              <a:t>Pivotal Clinical Evidence: The Multicenter Randomized Controlled Trial</a:t>
            </a:r>
            <a:endParaRPr lang="en-US" sz="3900" dirty="0"/>
          </a:p>
        </p:txBody>
      </p:sp>
      <p:sp>
        <p:nvSpPr>
          <p:cNvPr id="18" name="Text 16"/>
          <p:cNvSpPr/>
          <p:nvPr/>
        </p:nvSpPr>
        <p:spPr>
          <a:xfrm>
            <a:off x="6436638" y="3539014"/>
            <a:ext cx="7407473"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19" name="Text 17"/>
          <p:cNvSpPr/>
          <p:nvPr/>
        </p:nvSpPr>
        <p:spPr>
          <a:xfrm>
            <a:off x="6436638" y="4035147"/>
            <a:ext cx="7407473"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20" name="Text 18"/>
          <p:cNvSpPr/>
          <p:nvPr/>
        </p:nvSpPr>
        <p:spPr>
          <a:xfrm>
            <a:off x="6436638" y="4531281"/>
            <a:ext cx="7407473"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Roboto" pitchFamily="34" charset="0"/>
                <a:ea typeface="Roboto" pitchFamily="34" charset="-122"/>
                <a:cs typeface="Roboto" pitchFamily="34" charset="-120"/>
              </a:rPr>
              <a:t>Level 1 evidence from a multicenter RCT published September 2024.</a:t>
            </a:r>
            <a:endParaRPr lang="en-US" sz="1550" dirty="0"/>
          </a:p>
        </p:txBody>
      </p:sp>
      <p:sp>
        <p:nvSpPr>
          <p:cNvPr id="21" name="Text 19"/>
          <p:cNvSpPr/>
          <p:nvPr/>
        </p:nvSpPr>
        <p:spPr>
          <a:xfrm>
            <a:off x="6436638" y="5027414"/>
            <a:ext cx="7407473" cy="1865352"/>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Roboto" pitchFamily="34" charset="0"/>
                <a:ea typeface="Roboto" pitchFamily="34" charset="-122"/>
                <a:cs typeface="Roboto" pitchFamily="34" charset="-120"/>
              </a:rPr>
              <a:t>119 patients, 16 clinical sites</a:t>
            </a:r>
            <a:endParaRPr lang="en-US" sz="1550" dirty="0"/>
          </a:p>
          <a:p>
            <a:pPr algn="l" marL="342900" indent="-342900">
              <a:lnSpc>
                <a:spcPts val="2500"/>
              </a:lnSpc>
              <a:buSzPct val="100000"/>
              <a:buChar char="•"/>
            </a:pPr>
            <a:r>
              <a:rPr lang="en-US" sz="1550" dirty="0">
                <a:solidFill>
                  <a:srgbClr val="FFFFFF"/>
                </a:solidFill>
                <a:latin typeface="Roboto" pitchFamily="34" charset="0"/>
                <a:ea typeface="Roboto" pitchFamily="34" charset="-122"/>
                <a:cs typeface="Roboto" pitchFamily="34" charset="-120"/>
              </a:rPr>
              <a:t>Lead PI: Dr. Robert J. Snyder, Barry University</a:t>
            </a:r>
            <a:endParaRPr lang="en-US" sz="1550" dirty="0"/>
          </a:p>
          <a:p>
            <a:pPr algn="l" marL="342900" indent="-342900">
              <a:lnSpc>
                <a:spcPts val="2500"/>
              </a:lnSpc>
              <a:buSzPct val="100000"/>
              <a:buChar char="•"/>
            </a:pPr>
            <a:r>
              <a:rPr lang="en-US" sz="1550" dirty="0">
                <a:solidFill>
                  <a:srgbClr val="FFFFFF"/>
                </a:solidFill>
                <a:latin typeface="Roboto" pitchFamily="34" charset="0"/>
                <a:ea typeface="Roboto" pitchFamily="34" charset="-122"/>
                <a:cs typeface="Roboto" pitchFamily="34" charset="-120"/>
              </a:rPr>
              <a:t>ITT analysis: 51% healing vs 18% control</a:t>
            </a:r>
            <a:endParaRPr lang="en-US" sz="1550" dirty="0"/>
          </a:p>
          <a:p>
            <a:pPr algn="l" marL="342900" indent="-342900">
              <a:lnSpc>
                <a:spcPts val="2500"/>
              </a:lnSpc>
              <a:buSzPct val="100000"/>
              <a:buChar char="•"/>
            </a:pPr>
            <a:r>
              <a:rPr lang="en-US" sz="1550" dirty="0">
                <a:solidFill>
                  <a:srgbClr val="FFFFFF"/>
                </a:solidFill>
                <a:latin typeface="Roboto" pitchFamily="34" charset="0"/>
                <a:ea typeface="Roboto" pitchFamily="34" charset="-122"/>
                <a:cs typeface="Roboto" pitchFamily="34" charset="-120"/>
              </a:rPr>
              <a:t>2.73× greater odds of complete closure</a:t>
            </a:r>
            <a:endParaRPr lang="en-US" sz="1550" dirty="0"/>
          </a:p>
          <a:p>
            <a:pPr algn="l" marL="342900" indent="-342900">
              <a:lnSpc>
                <a:spcPts val="2500"/>
              </a:lnSpc>
              <a:buSzPct val="100000"/>
              <a:buChar char="•"/>
            </a:pPr>
            <a:r>
              <a:rPr lang="en-US" sz="1550" dirty="0">
                <a:solidFill>
                  <a:srgbClr val="FFFFFF"/>
                </a:solidFill>
                <a:latin typeface="Roboto" pitchFamily="34" charset="0"/>
                <a:ea typeface="Roboto" pitchFamily="34" charset="-122"/>
                <a:cs typeface="Roboto" pitchFamily="34" charset="-120"/>
              </a:rPr>
              <a:t>Real-world registry: 72% closure rate (7,000+ patients)</a:t>
            </a:r>
            <a:endParaRPr lang="en-US" sz="1550" dirty="0"/>
          </a:p>
        </p:txBody>
      </p:sp>
      <p:sp>
        <p:nvSpPr>
          <p:cNvPr id="22" name="Text 20"/>
          <p:cNvSpPr/>
          <p:nvPr/>
        </p:nvSpPr>
        <p:spPr>
          <a:xfrm>
            <a:off x="6436638" y="7071360"/>
            <a:ext cx="7407473"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Roboto" pitchFamily="34" charset="0"/>
                <a:ea typeface="Roboto" pitchFamily="34" charset="-122"/>
                <a:cs typeface="Roboto" pitchFamily="34" charset="-120"/>
              </a:rPr>
              <a:t>What would these outcomes mean for your patient population?</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799868" y="410647"/>
            <a:ext cx="11030545" cy="874157"/>
          </a:xfrm>
          <a:prstGeom prst="rect">
            <a:avLst/>
          </a:prstGeom>
          <a:noFill/>
          <a:ln/>
        </p:spPr>
        <p:txBody>
          <a:bodyPr wrap="square" lIns="0" tIns="0" rIns="0" bIns="0" rtlCol="0" anchor="t"/>
          <a:lstStyle/>
          <a:p>
            <a:pPr algn="l" indent="0" marL="0">
              <a:lnSpc>
                <a:spcPts val="3400"/>
              </a:lnSpc>
              <a:buNone/>
            </a:pPr>
            <a:r>
              <a:rPr lang="en-US" sz="2750" dirty="0">
                <a:solidFill>
                  <a:srgbClr val="FFFFFF"/>
                </a:solidFill>
                <a:latin typeface="Roboto Mono Medium" pitchFamily="34" charset="0"/>
                <a:ea typeface="Roboto Mono Medium" pitchFamily="34" charset="-122"/>
                <a:cs typeface="Roboto Mono Medium" pitchFamily="34" charset="-120"/>
              </a:rPr>
              <a:t>Real-World Application: ActiGraft in Limb Salvage Protocols</a:t>
            </a:r>
            <a:endParaRPr lang="en-US" sz="2750" dirty="0"/>
          </a:p>
        </p:txBody>
      </p:sp>
      <p:sp>
        <p:nvSpPr>
          <p:cNvPr id="3" name="Text 1"/>
          <p:cNvSpPr/>
          <p:nvPr/>
        </p:nvSpPr>
        <p:spPr>
          <a:xfrm>
            <a:off x="1799868" y="1481971"/>
            <a:ext cx="11030545" cy="190738"/>
          </a:xfrm>
          <a:prstGeom prst="rect">
            <a:avLst/>
          </a:prstGeom>
          <a:noFill/>
          <a:ln/>
        </p:spPr>
        <p:txBody>
          <a:bodyPr wrap="none" lIns="0" tIns="0" rIns="0" bIns="0" rtlCol="0" anchor="t"/>
          <a:lstStyle/>
          <a:p>
            <a:pPr algn="l" indent="0" marL="0">
              <a:lnSpc>
                <a:spcPts val="1500"/>
              </a:lnSpc>
              <a:buNone/>
            </a:pPr>
            <a:r>
              <a:rPr lang="en-US" sz="1100" dirty="0">
                <a:solidFill>
                  <a:srgbClr val="E5E0DF"/>
                </a:solidFill>
                <a:latin typeface="Roboto" pitchFamily="34" charset="0"/>
                <a:ea typeface="Roboto" pitchFamily="34" charset="-122"/>
                <a:cs typeface="Roboto" pitchFamily="34" charset="-120"/>
              </a:rPr>
              <a:t>This should show how ActiGraft fits into a comprehensive limb preservation treatment plan.</a:t>
            </a:r>
            <a:endParaRPr lang="en-US" sz="1100" dirty="0"/>
          </a:p>
        </p:txBody>
      </p:sp>
      <p:pic>
        <p:nvPicPr>
          <p:cNvPr id="4" name="Image 0" descr="preencoded.png">    </p:cNvPr>
          <p:cNvPicPr>
            <a:picLocks noChangeAspect="1"/>
          </p:cNvPicPr>
          <p:nvPr/>
        </p:nvPicPr>
        <p:blipFill>
          <a:blip r:embed="rId1"/>
          <a:stretch>
            <a:fillRect/>
          </a:stretch>
        </p:blipFill>
        <p:spPr>
          <a:xfrm>
            <a:off x="1799868" y="1783556"/>
            <a:ext cx="11030545" cy="4838581"/>
          </a:xfrm>
          <a:prstGeom prst="rect">
            <a:avLst/>
          </a:prstGeom>
        </p:spPr>
      </p:pic>
      <p:sp>
        <p:nvSpPr>
          <p:cNvPr id="5" name="Text 2"/>
          <p:cNvSpPr/>
          <p:nvPr/>
        </p:nvSpPr>
        <p:spPr>
          <a:xfrm>
            <a:off x="5142745" y="5193966"/>
            <a:ext cx="1667114" cy="298499"/>
          </a:xfrm>
          <a:prstGeom prst="rect">
            <a:avLst/>
          </a:prstGeom>
          <a:noFill/>
          <a:ln/>
        </p:spPr>
        <p:txBody>
          <a:bodyPr wrap="none" lIns="0" tIns="0" rIns="0" bIns="0" rtlCol="0" anchor="t"/>
          <a:lstStyle/>
          <a:p>
            <a:pPr algn="ctr" indent="0" marL="0">
              <a:lnSpc>
                <a:spcPts val="2350"/>
              </a:lnSpc>
              <a:buNone/>
            </a:pPr>
            <a:r>
              <a:rPr lang="en-US" sz="1850" dirty="0">
                <a:solidFill>
                  <a:srgbClr val="FFFFFF"/>
                </a:solidFill>
                <a:latin typeface="Roboto Mono Medium" pitchFamily="34" charset="0"/>
                <a:ea typeface="Roboto Mono Medium" pitchFamily="34" charset="-122"/>
                <a:cs typeface="Roboto Mono Medium" pitchFamily="34" charset="-120"/>
              </a:rPr>
              <a:t>Wound Prep</a:t>
            </a:r>
            <a:endParaRPr lang="en-US" sz="1850" dirty="0"/>
          </a:p>
        </p:txBody>
      </p:sp>
      <p:sp>
        <p:nvSpPr>
          <p:cNvPr id="6" name="Text 3"/>
          <p:cNvSpPr/>
          <p:nvPr/>
        </p:nvSpPr>
        <p:spPr>
          <a:xfrm>
            <a:off x="5142745" y="5577371"/>
            <a:ext cx="1667114" cy="610429"/>
          </a:xfrm>
          <a:prstGeom prst="rect">
            <a:avLst/>
          </a:prstGeom>
          <a:noFill/>
          <a:ln/>
        </p:spPr>
        <p:txBody>
          <a:bodyPr wrap="square" lIns="0" tIns="0" rIns="0" bIns="0" rtlCol="0" anchor="t"/>
          <a:lstStyle/>
          <a:p>
            <a:pPr algn="ctr" indent="0" marL="0">
              <a:lnSpc>
                <a:spcPts val="1600"/>
              </a:lnSpc>
              <a:buNone/>
            </a:pPr>
            <a:r>
              <a:rPr lang="en-US" sz="1500" dirty="0">
                <a:solidFill>
                  <a:srgbClr val="E5E0DF"/>
                </a:solidFill>
                <a:latin typeface="Roboto" pitchFamily="34" charset="0"/>
                <a:ea typeface="Roboto" pitchFamily="34" charset="-122"/>
                <a:cs typeface="Roboto" pitchFamily="34" charset="-120"/>
              </a:rPr>
              <a:t>Debridement, offloading, moisture balance</a:t>
            </a:r>
            <a:endParaRPr lang="en-US" sz="1500" dirty="0"/>
          </a:p>
        </p:txBody>
      </p:sp>
      <p:sp>
        <p:nvSpPr>
          <p:cNvPr id="7" name="Text 4"/>
          <p:cNvSpPr/>
          <p:nvPr/>
        </p:nvSpPr>
        <p:spPr>
          <a:xfrm>
            <a:off x="10438769" y="4691991"/>
            <a:ext cx="1667114" cy="596997"/>
          </a:xfrm>
          <a:prstGeom prst="rect">
            <a:avLst/>
          </a:prstGeom>
          <a:noFill/>
          <a:ln/>
        </p:spPr>
        <p:txBody>
          <a:bodyPr wrap="square" lIns="0" tIns="0" rIns="0" bIns="0" rtlCol="0" anchor="t"/>
          <a:lstStyle/>
          <a:p>
            <a:pPr algn="ctr" indent="0" marL="0">
              <a:lnSpc>
                <a:spcPts val="2350"/>
              </a:lnSpc>
              <a:buNone/>
            </a:pPr>
            <a:r>
              <a:rPr lang="en-US" sz="1850" dirty="0">
                <a:solidFill>
                  <a:srgbClr val="FFFFFF"/>
                </a:solidFill>
                <a:latin typeface="Roboto Mono Medium" pitchFamily="34" charset="0"/>
                <a:ea typeface="Roboto Mono Medium" pitchFamily="34" charset="-122"/>
                <a:cs typeface="Roboto Mono Medium" pitchFamily="34" charset="-120"/>
              </a:rPr>
              <a:t>Ongoing Care</a:t>
            </a:r>
            <a:endParaRPr lang="en-US" sz="1850" dirty="0"/>
          </a:p>
        </p:txBody>
      </p:sp>
      <p:sp>
        <p:nvSpPr>
          <p:cNvPr id="8" name="Text 5"/>
          <p:cNvSpPr/>
          <p:nvPr/>
        </p:nvSpPr>
        <p:spPr>
          <a:xfrm>
            <a:off x="10438769" y="5373894"/>
            <a:ext cx="1667114" cy="813906"/>
          </a:xfrm>
          <a:prstGeom prst="rect">
            <a:avLst/>
          </a:prstGeom>
          <a:noFill/>
          <a:ln/>
        </p:spPr>
        <p:txBody>
          <a:bodyPr wrap="square" lIns="0" tIns="0" rIns="0" bIns="0" rtlCol="0" anchor="t"/>
          <a:lstStyle/>
          <a:p>
            <a:pPr algn="ctr" indent="0" marL="0">
              <a:lnSpc>
                <a:spcPts val="1600"/>
              </a:lnSpc>
              <a:buNone/>
            </a:pPr>
            <a:r>
              <a:rPr lang="en-US" sz="1500" dirty="0">
                <a:solidFill>
                  <a:srgbClr val="E5E0DF"/>
                </a:solidFill>
                <a:latin typeface="Roboto" pitchFamily="34" charset="0"/>
                <a:ea typeface="Roboto" pitchFamily="34" charset="-122"/>
                <a:cs typeface="Roboto" pitchFamily="34" charset="-120"/>
              </a:rPr>
              <a:t>Weekly reviews, HBOT, reapply ActiGraft, education</a:t>
            </a:r>
            <a:endParaRPr lang="en-US" sz="1500" dirty="0"/>
          </a:p>
        </p:txBody>
      </p:sp>
      <p:sp>
        <p:nvSpPr>
          <p:cNvPr id="9" name="Text 6"/>
          <p:cNvSpPr/>
          <p:nvPr/>
        </p:nvSpPr>
        <p:spPr>
          <a:xfrm>
            <a:off x="2553106" y="2218435"/>
            <a:ext cx="1667114" cy="298498"/>
          </a:xfrm>
          <a:prstGeom prst="rect">
            <a:avLst/>
          </a:prstGeom>
          <a:noFill/>
          <a:ln/>
        </p:spPr>
        <p:txBody>
          <a:bodyPr wrap="none" lIns="0" tIns="0" rIns="0" bIns="0" rtlCol="0" anchor="t"/>
          <a:lstStyle/>
          <a:p>
            <a:pPr algn="ctr" indent="0" marL="0">
              <a:lnSpc>
                <a:spcPts val="2350"/>
              </a:lnSpc>
              <a:buNone/>
            </a:pPr>
            <a:r>
              <a:rPr lang="en-US" sz="1850" dirty="0">
                <a:solidFill>
                  <a:srgbClr val="FFFFFF"/>
                </a:solidFill>
                <a:latin typeface="Roboto Mono Medium" pitchFamily="34" charset="0"/>
                <a:ea typeface="Roboto Mono Medium" pitchFamily="34" charset="-122"/>
                <a:cs typeface="Roboto Mono Medium" pitchFamily="34" charset="-120"/>
              </a:rPr>
              <a:t>Assessment</a:t>
            </a:r>
            <a:endParaRPr lang="en-US" sz="1850" dirty="0"/>
          </a:p>
        </p:txBody>
      </p:sp>
      <p:sp>
        <p:nvSpPr>
          <p:cNvPr id="10" name="Text 7"/>
          <p:cNvSpPr/>
          <p:nvPr/>
        </p:nvSpPr>
        <p:spPr>
          <a:xfrm>
            <a:off x="2553106" y="2601839"/>
            <a:ext cx="1667114" cy="610429"/>
          </a:xfrm>
          <a:prstGeom prst="rect">
            <a:avLst/>
          </a:prstGeom>
          <a:noFill/>
          <a:ln/>
        </p:spPr>
        <p:txBody>
          <a:bodyPr wrap="square" lIns="0" tIns="0" rIns="0" bIns="0" rtlCol="0" anchor="t"/>
          <a:lstStyle/>
          <a:p>
            <a:pPr algn="ctr" indent="0" marL="0">
              <a:lnSpc>
                <a:spcPts val="1600"/>
              </a:lnSpc>
              <a:buNone/>
            </a:pPr>
            <a:r>
              <a:rPr lang="en-US" sz="1500" dirty="0">
                <a:solidFill>
                  <a:srgbClr val="E5E0DF"/>
                </a:solidFill>
                <a:latin typeface="Roboto" pitchFamily="34" charset="0"/>
                <a:ea typeface="Roboto" pitchFamily="34" charset="-122"/>
                <a:cs typeface="Roboto" pitchFamily="34" charset="-120"/>
              </a:rPr>
              <a:t>Angiogram, revascularization, infection control</a:t>
            </a:r>
            <a:endParaRPr lang="en-US" sz="1500" dirty="0"/>
          </a:p>
        </p:txBody>
      </p:sp>
      <p:sp>
        <p:nvSpPr>
          <p:cNvPr id="11" name="Text 8"/>
          <p:cNvSpPr/>
          <p:nvPr/>
        </p:nvSpPr>
        <p:spPr>
          <a:xfrm>
            <a:off x="7827904" y="2218435"/>
            <a:ext cx="1667113" cy="596997"/>
          </a:xfrm>
          <a:prstGeom prst="rect">
            <a:avLst/>
          </a:prstGeom>
          <a:noFill/>
          <a:ln/>
        </p:spPr>
        <p:txBody>
          <a:bodyPr wrap="square" lIns="0" tIns="0" rIns="0" bIns="0" rtlCol="0" anchor="t"/>
          <a:lstStyle/>
          <a:p>
            <a:pPr algn="ctr" indent="0" marL="0">
              <a:lnSpc>
                <a:spcPts val="2350"/>
              </a:lnSpc>
              <a:buNone/>
            </a:pPr>
            <a:r>
              <a:rPr lang="en-US" sz="1850" dirty="0">
                <a:solidFill>
                  <a:srgbClr val="FFFFFF"/>
                </a:solidFill>
                <a:latin typeface="Roboto Mono Medium" pitchFamily="34" charset="0"/>
                <a:ea typeface="Roboto Mono Medium" pitchFamily="34" charset="-122"/>
                <a:cs typeface="Roboto Mono Medium" pitchFamily="34" charset="-120"/>
              </a:rPr>
              <a:t>Advanced Therapy</a:t>
            </a:r>
            <a:endParaRPr lang="en-US" sz="1850" dirty="0"/>
          </a:p>
        </p:txBody>
      </p:sp>
      <p:sp>
        <p:nvSpPr>
          <p:cNvPr id="12" name="Text 9"/>
          <p:cNvSpPr/>
          <p:nvPr/>
        </p:nvSpPr>
        <p:spPr>
          <a:xfrm>
            <a:off x="7827904" y="2900338"/>
            <a:ext cx="1667113" cy="610429"/>
          </a:xfrm>
          <a:prstGeom prst="rect">
            <a:avLst/>
          </a:prstGeom>
          <a:noFill/>
          <a:ln/>
        </p:spPr>
        <p:txBody>
          <a:bodyPr wrap="square" lIns="0" tIns="0" rIns="0" bIns="0" rtlCol="0" anchor="t"/>
          <a:lstStyle/>
          <a:p>
            <a:pPr algn="ctr" indent="0" marL="0">
              <a:lnSpc>
                <a:spcPts val="1600"/>
              </a:lnSpc>
              <a:buNone/>
            </a:pPr>
            <a:r>
              <a:rPr lang="en-US" sz="1500" dirty="0">
                <a:solidFill>
                  <a:srgbClr val="E5E0DF"/>
                </a:solidFill>
                <a:latin typeface="Roboto" pitchFamily="34" charset="0"/>
                <a:ea typeface="Roboto" pitchFamily="34" charset="-122"/>
                <a:cs typeface="Roboto" pitchFamily="34" charset="-120"/>
              </a:rPr>
              <a:t>HBOT, weekly ActiGraft PRO, NPWT</a:t>
            </a:r>
            <a:endParaRPr lang="en-US" sz="1500" dirty="0"/>
          </a:p>
        </p:txBody>
      </p:sp>
      <p:sp>
        <p:nvSpPr>
          <p:cNvPr id="13" name="Text 10"/>
          <p:cNvSpPr/>
          <p:nvPr/>
        </p:nvSpPr>
        <p:spPr>
          <a:xfrm>
            <a:off x="1799868" y="6732984"/>
            <a:ext cx="11030545" cy="190738"/>
          </a:xfrm>
          <a:prstGeom prst="rect">
            <a:avLst/>
          </a:prstGeom>
          <a:noFill/>
          <a:ln/>
        </p:spPr>
        <p:txBody>
          <a:bodyPr wrap="none" lIns="0" tIns="0" rIns="0" bIns="0" rtlCol="0" anchor="t"/>
          <a:lstStyle/>
          <a:p>
            <a:pPr algn="l" indent="0" marL="0">
              <a:lnSpc>
                <a:spcPts val="1500"/>
              </a:lnSpc>
              <a:buNone/>
            </a:pPr>
            <a:r>
              <a:rPr lang="en-US" sz="1100" b="1" dirty="0">
                <a:solidFill>
                  <a:srgbClr val="E5E0DF"/>
                </a:solidFill>
                <a:latin typeface="Roboto" pitchFamily="34" charset="0"/>
                <a:ea typeface="Roboto" pitchFamily="34" charset="-122"/>
                <a:cs typeface="Roboto" pitchFamily="34" charset="-120"/>
              </a:rPr>
              <a:t>Key Point:</a:t>
            </a:r>
            <a:pPr algn="l" indent="0" marL="0">
              <a:lnSpc>
                <a:spcPts val="1500"/>
              </a:lnSpc>
              <a:buNone/>
            </a:pPr>
            <a:r>
              <a:rPr lang="en-US" sz="1100" dirty="0">
                <a:solidFill>
                  <a:srgbClr val="E5E0DF"/>
                </a:solidFill>
                <a:latin typeface="Roboto" pitchFamily="34" charset="0"/>
                <a:ea typeface="Roboto" pitchFamily="34" charset="-122"/>
                <a:cs typeface="Roboto" pitchFamily="34" charset="-120"/>
              </a:rPr>
              <a:t> ActiGraft integrates seamlessly into your existing protocols. It doesn't replace HBOT or other modalities—it works WITH them.</a:t>
            </a:r>
            <a:endParaRPr lang="en-US" sz="1100" dirty="0"/>
          </a:p>
        </p:txBody>
      </p:sp>
      <p:sp>
        <p:nvSpPr>
          <p:cNvPr id="14" name="Shape 11"/>
          <p:cNvSpPr/>
          <p:nvPr/>
        </p:nvSpPr>
        <p:spPr>
          <a:xfrm>
            <a:off x="1799868" y="7034570"/>
            <a:ext cx="11030545" cy="482798"/>
          </a:xfrm>
          <a:prstGeom prst="roundRect">
            <a:avLst>
              <a:gd name="adj" fmla="val 4346"/>
            </a:avLst>
          </a:prstGeom>
          <a:solidFill>
            <a:srgbClr val="3D4D00"/>
          </a:solidFill>
          <a:ln/>
        </p:spPr>
      </p:sp>
      <p:pic>
        <p:nvPicPr>
          <p:cNvPr id="15" name="Image 1" descr="preencoded.png">    </p:cNvPr>
          <p:cNvPicPr>
            <a:picLocks noChangeAspect="1"/>
          </p:cNvPicPr>
          <p:nvPr/>
        </p:nvPicPr>
        <p:blipFill>
          <a:blip r:embed="rId2"/>
          <a:stretch>
            <a:fillRect/>
          </a:stretch>
        </p:blipFill>
        <p:spPr>
          <a:xfrm>
            <a:off x="1939647" y="7231618"/>
            <a:ext cx="174784" cy="139779"/>
          </a:xfrm>
          <a:prstGeom prst="rect">
            <a:avLst/>
          </a:prstGeom>
        </p:spPr>
      </p:pic>
      <p:sp>
        <p:nvSpPr>
          <p:cNvPr id="16" name="Text 12"/>
          <p:cNvSpPr/>
          <p:nvPr/>
        </p:nvSpPr>
        <p:spPr>
          <a:xfrm>
            <a:off x="2254210" y="7168039"/>
            <a:ext cx="10436423" cy="190738"/>
          </a:xfrm>
          <a:prstGeom prst="rect">
            <a:avLst/>
          </a:prstGeom>
          <a:noFill/>
          <a:ln/>
        </p:spPr>
        <p:txBody>
          <a:bodyPr wrap="none" lIns="0" tIns="0" rIns="0" bIns="0" rtlCol="0" anchor="t"/>
          <a:lstStyle/>
          <a:p>
            <a:pPr algn="l" indent="0" marL="0">
              <a:lnSpc>
                <a:spcPts val="1500"/>
              </a:lnSpc>
              <a:buNone/>
            </a:pPr>
            <a:r>
              <a:rPr lang="en-US" sz="1100" dirty="0">
                <a:solidFill>
                  <a:srgbClr val="FFFFFF"/>
                </a:solidFill>
                <a:latin typeface="Roboto" pitchFamily="34" charset="0"/>
                <a:ea typeface="Roboto" pitchFamily="34" charset="-122"/>
                <a:cs typeface="Roboto" pitchFamily="34" charset="-120"/>
              </a:rPr>
              <a:t>Centers using ActiGraft + HBOT report enhanced healing rates in complex limb salvage cases.</a:t>
            </a:r>
            <a:endParaRPr lang="en-US" sz="1100" dirty="0"/>
          </a:p>
        </p:txBody>
      </p:sp>
      <p:sp>
        <p:nvSpPr>
          <p:cNvPr id="17" name="Text 13"/>
          <p:cNvSpPr/>
          <p:nvPr/>
        </p:nvSpPr>
        <p:spPr>
          <a:xfrm>
            <a:off x="1799868" y="7628215"/>
            <a:ext cx="11030545" cy="190738"/>
          </a:xfrm>
          <a:prstGeom prst="rect">
            <a:avLst/>
          </a:prstGeom>
          <a:noFill/>
          <a:ln/>
        </p:spPr>
        <p:txBody>
          <a:bodyPr wrap="none" lIns="0" tIns="0" rIns="0" bIns="0" rtlCol="0" anchor="t"/>
          <a:lstStyle/>
          <a:p>
            <a:pPr algn="l" indent="0" marL="0">
              <a:lnSpc>
                <a:spcPts val="1500"/>
              </a:lnSpc>
              <a:buNone/>
            </a:pPr>
            <a:r>
              <a:rPr lang="en-US" sz="1100" dirty="0">
                <a:solidFill>
                  <a:srgbClr val="E5E0DF"/>
                </a:solidFill>
                <a:latin typeface="Roboto" pitchFamily="34" charset="0"/>
                <a:ea typeface="Roboto" pitchFamily="34" charset="-122"/>
                <a:cs typeface="Roboto" pitchFamily="34" charset="-120"/>
              </a:rPr>
              <a:t>How many of your current HBOT patients could benefit from simultaneous ActiGraft therapy?</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77691" y="1952387"/>
            <a:ext cx="7365563" cy="451366"/>
          </a:xfrm>
          <a:prstGeom prst="rect">
            <a:avLst/>
          </a:prstGeom>
          <a:noFill/>
          <a:ln/>
        </p:spPr>
        <p:txBody>
          <a:bodyPr wrap="none" lIns="0" tIns="0" rIns="0" bIns="0" rtlCol="0" anchor="t"/>
          <a:lstStyle/>
          <a:p>
            <a:pPr algn="l" indent="0" marL="0">
              <a:lnSpc>
                <a:spcPts val="3550"/>
              </a:lnSpc>
              <a:buNone/>
            </a:pPr>
            <a:r>
              <a:rPr lang="en-US" sz="2800" dirty="0">
                <a:solidFill>
                  <a:srgbClr val="FFFFFF"/>
                </a:solidFill>
                <a:latin typeface="Roboto Mono Medium" pitchFamily="34" charset="0"/>
                <a:ea typeface="Roboto Mono Medium" pitchFamily="34" charset="-122"/>
                <a:cs typeface="Roboto Mono Medium" pitchFamily="34" charset="-120"/>
              </a:rPr>
              <a:t>Why Methodist Le Bonheur? Why Now?</a:t>
            </a:r>
            <a:endParaRPr lang="en-US" sz="2800" dirty="0"/>
          </a:p>
        </p:txBody>
      </p:sp>
      <p:sp>
        <p:nvSpPr>
          <p:cNvPr id="4" name="Text 1"/>
          <p:cNvSpPr/>
          <p:nvPr/>
        </p:nvSpPr>
        <p:spPr>
          <a:xfrm>
            <a:off x="577691" y="2666405"/>
            <a:ext cx="2924651" cy="225623"/>
          </a:xfrm>
          <a:prstGeom prst="rect">
            <a:avLst/>
          </a:prstGeom>
          <a:noFill/>
          <a:ln/>
        </p:spPr>
        <p:txBody>
          <a:bodyPr wrap="none" lIns="0" tIns="0" rIns="0" bIns="0" rtlCol="0" anchor="t"/>
          <a:lstStyle/>
          <a:p>
            <a:pPr algn="l" indent="0" marL="0">
              <a:lnSpc>
                <a:spcPts val="1750"/>
              </a:lnSpc>
              <a:buNone/>
            </a:pPr>
            <a:r>
              <a:rPr lang="en-US" sz="1400" dirty="0">
                <a:solidFill>
                  <a:srgbClr val="FFFFFF"/>
                </a:solidFill>
                <a:latin typeface="Roboto Mono Medium" pitchFamily="34" charset="0"/>
                <a:ea typeface="Roboto Mono Medium" pitchFamily="34" charset="-122"/>
                <a:cs typeface="Roboto Mono Medium" pitchFamily="34" charset="-120"/>
              </a:rPr>
              <a:t>You're Perfectly Positioned</a:t>
            </a:r>
            <a:endParaRPr lang="en-US" sz="1400" dirty="0"/>
          </a:p>
        </p:txBody>
      </p:sp>
      <p:sp>
        <p:nvSpPr>
          <p:cNvPr id="5" name="Text 2"/>
          <p:cNvSpPr/>
          <p:nvPr/>
        </p:nvSpPr>
        <p:spPr>
          <a:xfrm>
            <a:off x="577691" y="2997041"/>
            <a:ext cx="5069205" cy="1381244"/>
          </a:xfrm>
          <a:prstGeom prst="rect">
            <a:avLst/>
          </a:prstGeom>
          <a:noFill/>
          <a:ln/>
        </p:spPr>
        <p:txBody>
          <a:bodyPr wrap="square" lIns="0" tIns="0" rIns="0" bIns="0" rtlCol="0" anchor="t"/>
          <a:lstStyle/>
          <a:p>
            <a:pPr algn="l" marL="342900" indent="-342900">
              <a:lnSpc>
                <a:spcPts val="1550"/>
              </a:lnSpc>
              <a:buSzPct val="100000"/>
              <a:buChar char="•"/>
            </a:pPr>
            <a:r>
              <a:rPr lang="en-US" sz="1100" dirty="0">
                <a:solidFill>
                  <a:srgbClr val="E5E0DF"/>
                </a:solidFill>
                <a:latin typeface="Roboto" pitchFamily="34" charset="0"/>
                <a:ea typeface="Roboto" pitchFamily="34" charset="-122"/>
                <a:cs typeface="Roboto" pitchFamily="34" charset="-120"/>
              </a:rPr>
              <a:t>Premier GPO member (contract active since March 2022)</a:t>
            </a:r>
            <a:endParaRPr lang="en-US" sz="1100" dirty="0"/>
          </a:p>
          <a:p>
            <a:pPr algn="l" marL="342900" indent="-342900">
              <a:lnSpc>
                <a:spcPts val="1550"/>
              </a:lnSpc>
              <a:buSzPct val="100000"/>
              <a:buChar char="•"/>
            </a:pPr>
            <a:r>
              <a:rPr lang="en-US" sz="1100" dirty="0">
                <a:solidFill>
                  <a:srgbClr val="E5E0DF"/>
                </a:solidFill>
                <a:latin typeface="Roboto" pitchFamily="34" charset="0"/>
                <a:ea typeface="Roboto" pitchFamily="34" charset="-122"/>
                <a:cs typeface="Roboto" pitchFamily="34" charset="-120"/>
              </a:rPr>
              <a:t>Multi-facility system benefits from room-temp storage</a:t>
            </a:r>
            <a:endParaRPr lang="en-US" sz="1100" dirty="0"/>
          </a:p>
          <a:p>
            <a:pPr algn="l" marL="342900" indent="-342900">
              <a:lnSpc>
                <a:spcPts val="1550"/>
              </a:lnSpc>
              <a:buSzPct val="100000"/>
              <a:buChar char="•"/>
            </a:pPr>
            <a:r>
              <a:rPr lang="en-US" sz="1100" dirty="0">
                <a:solidFill>
                  <a:srgbClr val="E5E0DF"/>
                </a:solidFill>
                <a:latin typeface="Roboto" pitchFamily="34" charset="0"/>
                <a:ea typeface="Roboto" pitchFamily="34" charset="-122"/>
                <a:cs typeface="Roboto" pitchFamily="34" charset="-120"/>
              </a:rPr>
              <a:t>UTHSC academic affiliation = evidence-based innovation</a:t>
            </a:r>
            <a:endParaRPr lang="en-US" sz="1100" dirty="0"/>
          </a:p>
          <a:p>
            <a:pPr algn="l" marL="342900" indent="-342900">
              <a:lnSpc>
                <a:spcPts val="1550"/>
              </a:lnSpc>
              <a:buSzPct val="100000"/>
              <a:buChar char="•"/>
            </a:pPr>
            <a:r>
              <a:rPr lang="en-US" sz="1100" dirty="0">
                <a:solidFill>
                  <a:srgbClr val="E5E0DF"/>
                </a:solidFill>
                <a:latin typeface="Roboto" pitchFamily="34" charset="0"/>
                <a:ea typeface="Roboto" pitchFamily="34" charset="-122"/>
                <a:cs typeface="Roboto" pitchFamily="34" charset="-120"/>
              </a:rPr>
              <a:t>Regional leadership position</a:t>
            </a:r>
            <a:endParaRPr lang="en-US" sz="1100" dirty="0"/>
          </a:p>
          <a:p>
            <a:pPr algn="l" marL="342900" indent="-342900">
              <a:lnSpc>
                <a:spcPts val="1550"/>
              </a:lnSpc>
              <a:buSzPct val="100000"/>
              <a:buChar char="•"/>
            </a:pPr>
            <a:r>
              <a:rPr lang="en-US" sz="1100" dirty="0">
                <a:solidFill>
                  <a:srgbClr val="E5E0DF"/>
                </a:solidFill>
                <a:latin typeface="Roboto" pitchFamily="34" charset="0"/>
                <a:ea typeface="Roboto" pitchFamily="34" charset="-122"/>
                <a:cs typeface="Roboto" pitchFamily="34" charset="-120"/>
              </a:rPr>
              <a:t>High diabetes patient population</a:t>
            </a:r>
            <a:endParaRPr lang="en-US" sz="1100" dirty="0"/>
          </a:p>
          <a:p>
            <a:pPr algn="l" marL="342900" indent="-342900">
              <a:lnSpc>
                <a:spcPts val="1550"/>
              </a:lnSpc>
              <a:buSzPct val="100000"/>
              <a:buChar char="•"/>
            </a:pPr>
            <a:r>
              <a:rPr lang="en-US" sz="1100" dirty="0">
                <a:solidFill>
                  <a:srgbClr val="E5E0DF"/>
                </a:solidFill>
                <a:latin typeface="Roboto" pitchFamily="34" charset="0"/>
                <a:ea typeface="Roboto" pitchFamily="34" charset="-122"/>
                <a:cs typeface="Roboto" pitchFamily="34" charset="-120"/>
              </a:rPr>
              <a:t>Established hyperbaric oxygen &amp; limb preservation programs</a:t>
            </a:r>
            <a:endParaRPr lang="en-US" sz="1100" dirty="0"/>
          </a:p>
        </p:txBody>
      </p:sp>
      <p:sp>
        <p:nvSpPr>
          <p:cNvPr id="6" name="Shape 3"/>
          <p:cNvSpPr/>
          <p:nvPr/>
        </p:nvSpPr>
        <p:spPr>
          <a:xfrm>
            <a:off x="5902881" y="2561392"/>
            <a:ext cx="2774990" cy="3348157"/>
          </a:xfrm>
          <a:prstGeom prst="roundRect">
            <a:avLst>
              <a:gd name="adj" fmla="val 781"/>
            </a:avLst>
          </a:prstGeom>
          <a:solidFill>
            <a:srgbClr val="0B1526"/>
          </a:solidFill>
          <a:ln/>
        </p:spPr>
      </p:sp>
      <p:sp>
        <p:nvSpPr>
          <p:cNvPr id="7" name="Text 4"/>
          <p:cNvSpPr/>
          <p:nvPr/>
        </p:nvSpPr>
        <p:spPr>
          <a:xfrm>
            <a:off x="6047303" y="2666405"/>
            <a:ext cx="2486144" cy="451247"/>
          </a:xfrm>
          <a:prstGeom prst="rect">
            <a:avLst/>
          </a:prstGeom>
          <a:noFill/>
          <a:ln/>
        </p:spPr>
        <p:txBody>
          <a:bodyPr wrap="square" lIns="0" tIns="0" rIns="0" bIns="0" rtlCol="0" anchor="t"/>
          <a:lstStyle/>
          <a:p>
            <a:pPr algn="l" indent="0" marL="0">
              <a:lnSpc>
                <a:spcPts val="1750"/>
              </a:lnSpc>
              <a:buNone/>
            </a:pPr>
            <a:r>
              <a:rPr lang="en-US" sz="1400" dirty="0">
                <a:solidFill>
                  <a:srgbClr val="FFFFFF"/>
                </a:solidFill>
                <a:latin typeface="Roboto Mono Medium" pitchFamily="34" charset="0"/>
                <a:ea typeface="Roboto Mono Medium" pitchFamily="34" charset="-122"/>
                <a:cs typeface="Roboto Mono Medium" pitchFamily="34" charset="-120"/>
              </a:rPr>
              <a:t>Premier GPO Alignment &amp; Key Benefits</a:t>
            </a:r>
            <a:endParaRPr lang="en-US" sz="1400" dirty="0"/>
          </a:p>
        </p:txBody>
      </p:sp>
      <p:sp>
        <p:nvSpPr>
          <p:cNvPr id="8" name="Text 5"/>
          <p:cNvSpPr/>
          <p:nvPr/>
        </p:nvSpPr>
        <p:spPr>
          <a:xfrm>
            <a:off x="6047303" y="3222665"/>
            <a:ext cx="2486144" cy="199549"/>
          </a:xfrm>
          <a:prstGeom prst="rect">
            <a:avLst/>
          </a:prstGeom>
          <a:noFill/>
          <a:ln/>
        </p:spPr>
        <p:txBody>
          <a:bodyPr wrap="none" lIns="0" tIns="0" rIns="0" bIns="0" rtlCol="0" anchor="t"/>
          <a:lstStyle/>
          <a:p>
            <a:pPr algn="l" indent="0" marL="0">
              <a:lnSpc>
                <a:spcPts val="1550"/>
              </a:lnSpc>
              <a:buNone/>
            </a:pPr>
            <a:r>
              <a:rPr lang="en-US" sz="1100" dirty="0">
                <a:solidFill>
                  <a:srgbClr val="E5E0DF"/>
                </a:solidFill>
                <a:latin typeface="Roboto" pitchFamily="34" charset="0"/>
                <a:ea typeface="Roboto" pitchFamily="34" charset="-122"/>
                <a:cs typeface="Roboto" pitchFamily="34" charset="-120"/>
              </a:rPr>
              <a:t>✓ Verified Premier member</a:t>
            </a:r>
            <a:endParaRPr lang="en-US" sz="1100" dirty="0"/>
          </a:p>
        </p:txBody>
      </p:sp>
      <p:sp>
        <p:nvSpPr>
          <p:cNvPr id="9" name="Text 6"/>
          <p:cNvSpPr/>
          <p:nvPr/>
        </p:nvSpPr>
        <p:spPr>
          <a:xfrm>
            <a:off x="6047303" y="3516749"/>
            <a:ext cx="2486144" cy="199549"/>
          </a:xfrm>
          <a:prstGeom prst="rect">
            <a:avLst/>
          </a:prstGeom>
          <a:noFill/>
          <a:ln/>
        </p:spPr>
        <p:txBody>
          <a:bodyPr wrap="none" lIns="0" tIns="0" rIns="0" bIns="0" rtlCol="0" anchor="t"/>
          <a:lstStyle/>
          <a:p>
            <a:pPr algn="l" indent="0" marL="0">
              <a:lnSpc>
                <a:spcPts val="1550"/>
              </a:lnSpc>
              <a:buNone/>
            </a:pPr>
            <a:r>
              <a:rPr lang="en-US" sz="1100" dirty="0">
                <a:solidFill>
                  <a:srgbClr val="E5E0DF"/>
                </a:solidFill>
                <a:latin typeface="Roboto" pitchFamily="34" charset="0"/>
                <a:ea typeface="Roboto" pitchFamily="34" charset="-122"/>
                <a:cs typeface="Roboto" pitchFamily="34" charset="-120"/>
              </a:rPr>
              <a:t>✓ Contract effective March 2022</a:t>
            </a:r>
            <a:endParaRPr lang="en-US" sz="1100" dirty="0"/>
          </a:p>
        </p:txBody>
      </p:sp>
      <p:sp>
        <p:nvSpPr>
          <p:cNvPr id="10" name="Text 7"/>
          <p:cNvSpPr/>
          <p:nvPr/>
        </p:nvSpPr>
        <p:spPr>
          <a:xfrm>
            <a:off x="6047303" y="3810833"/>
            <a:ext cx="2486144" cy="199549"/>
          </a:xfrm>
          <a:prstGeom prst="rect">
            <a:avLst/>
          </a:prstGeom>
          <a:noFill/>
          <a:ln/>
        </p:spPr>
        <p:txBody>
          <a:bodyPr wrap="none" lIns="0" tIns="0" rIns="0" bIns="0" rtlCol="0" anchor="t"/>
          <a:lstStyle/>
          <a:p>
            <a:pPr algn="l" indent="0" marL="0">
              <a:lnSpc>
                <a:spcPts val="1550"/>
              </a:lnSpc>
              <a:buNone/>
            </a:pPr>
            <a:r>
              <a:rPr lang="en-US" sz="1100" dirty="0">
                <a:solidFill>
                  <a:srgbClr val="E5E0DF"/>
                </a:solidFill>
                <a:latin typeface="Roboto" pitchFamily="34" charset="0"/>
                <a:ea typeface="Roboto" pitchFamily="34" charset="-122"/>
                <a:cs typeface="Roboto" pitchFamily="34" charset="-120"/>
              </a:rPr>
              <a:t>✓ No local RFP or negotiation needed</a:t>
            </a:r>
            <a:endParaRPr lang="en-US" sz="1100" dirty="0"/>
          </a:p>
        </p:txBody>
      </p:sp>
      <p:sp>
        <p:nvSpPr>
          <p:cNvPr id="11" name="Text 8"/>
          <p:cNvSpPr/>
          <p:nvPr/>
        </p:nvSpPr>
        <p:spPr>
          <a:xfrm>
            <a:off x="6047303" y="4104918"/>
            <a:ext cx="2486144" cy="399098"/>
          </a:xfrm>
          <a:prstGeom prst="rect">
            <a:avLst/>
          </a:prstGeom>
          <a:noFill/>
          <a:ln/>
        </p:spPr>
        <p:txBody>
          <a:bodyPr wrap="square" lIns="0" tIns="0" rIns="0" bIns="0" rtlCol="0" anchor="t"/>
          <a:lstStyle/>
          <a:p>
            <a:pPr algn="l" indent="0" marL="0">
              <a:lnSpc>
                <a:spcPts val="1550"/>
              </a:lnSpc>
              <a:buNone/>
            </a:pPr>
            <a:r>
              <a:rPr lang="en-US" sz="1100" dirty="0">
                <a:solidFill>
                  <a:srgbClr val="E5E0DF"/>
                </a:solidFill>
                <a:latin typeface="Roboto" pitchFamily="34" charset="0"/>
                <a:ea typeface="Roboto" pitchFamily="34" charset="-122"/>
                <a:cs typeface="Roboto" pitchFamily="34" charset="-120"/>
              </a:rPr>
              <a:t>✓ VAC approval via existing GPO pathway</a:t>
            </a:r>
            <a:endParaRPr lang="en-US" sz="1100" dirty="0"/>
          </a:p>
        </p:txBody>
      </p:sp>
      <p:sp>
        <p:nvSpPr>
          <p:cNvPr id="12" name="Shape 9"/>
          <p:cNvSpPr/>
          <p:nvPr/>
        </p:nvSpPr>
        <p:spPr>
          <a:xfrm>
            <a:off x="6047303" y="4694431"/>
            <a:ext cx="2486144" cy="25598"/>
          </a:xfrm>
          <a:prstGeom prst="rect">
            <a:avLst/>
          </a:prstGeom>
          <a:solidFill>
            <a:srgbClr val="E5E0DF">
              <a:alpha val="50000"/>
            </a:srgbClr>
          </a:solidFill>
          <a:ln/>
        </p:spPr>
      </p:sp>
      <p:sp>
        <p:nvSpPr>
          <p:cNvPr id="13" name="Text 10"/>
          <p:cNvSpPr/>
          <p:nvPr/>
        </p:nvSpPr>
        <p:spPr>
          <a:xfrm>
            <a:off x="6047303" y="4838224"/>
            <a:ext cx="2486144" cy="1034534"/>
          </a:xfrm>
          <a:prstGeom prst="rect">
            <a:avLst/>
          </a:prstGeom>
          <a:noFill/>
          <a:ln/>
        </p:spPr>
        <p:txBody>
          <a:bodyPr wrap="square" lIns="0" tIns="0" rIns="0" bIns="0" rtlCol="0" anchor="t"/>
          <a:lstStyle/>
          <a:p>
            <a:pPr algn="l" marL="342900" indent="-342900">
              <a:lnSpc>
                <a:spcPts val="1550"/>
              </a:lnSpc>
              <a:buSzPct val="100000"/>
              <a:buChar char="•"/>
            </a:pPr>
            <a:r>
              <a:rPr lang="en-US" sz="1100" dirty="0">
                <a:solidFill>
                  <a:srgbClr val="E5E0DF"/>
                </a:solidFill>
                <a:latin typeface="Roboto" pitchFamily="34" charset="0"/>
                <a:ea typeface="Roboto" pitchFamily="34" charset="-122"/>
                <a:cs typeface="Roboto" pitchFamily="34" charset="-120"/>
              </a:rPr>
              <a:t>NCD 270.3 provides stable reimbursement</a:t>
            </a:r>
            <a:endParaRPr lang="en-US" sz="1100" dirty="0"/>
          </a:p>
          <a:p>
            <a:pPr algn="l" marL="342900" indent="-342900">
              <a:lnSpc>
                <a:spcPts val="1550"/>
              </a:lnSpc>
              <a:buSzPct val="100000"/>
              <a:buChar char="•"/>
            </a:pPr>
            <a:r>
              <a:rPr lang="en-US" sz="1100" dirty="0">
                <a:solidFill>
                  <a:srgbClr val="E5E0DF"/>
                </a:solidFill>
                <a:latin typeface="Roboto" pitchFamily="34" charset="0"/>
                <a:ea typeface="Roboto" pitchFamily="34" charset="-122"/>
                <a:cs typeface="Roboto" pitchFamily="34" charset="-120"/>
              </a:rPr>
              <a:t>Autologous mechanism eliminates disease transmission/rejection concerns</a:t>
            </a:r>
            <a:endParaRPr lang="en-US" sz="1100" dirty="0"/>
          </a:p>
        </p:txBody>
      </p:sp>
      <p:sp>
        <p:nvSpPr>
          <p:cNvPr id="14" name="Text 11"/>
          <p:cNvSpPr/>
          <p:nvPr/>
        </p:nvSpPr>
        <p:spPr>
          <a:xfrm>
            <a:off x="577691" y="6027777"/>
            <a:ext cx="7988618" cy="249436"/>
          </a:xfrm>
          <a:prstGeom prst="rect">
            <a:avLst/>
          </a:prstGeom>
          <a:noFill/>
          <a:ln/>
        </p:spPr>
        <p:txBody>
          <a:bodyPr wrap="none" lIns="0" tIns="0" rIns="0" bIns="0" rtlCol="0" anchor="t"/>
          <a:lstStyle/>
          <a:p>
            <a:pPr algn="ctr" indent="0" marL="0">
              <a:lnSpc>
                <a:spcPts val="1950"/>
              </a:lnSpc>
              <a:buNone/>
            </a:pPr>
            <a:r>
              <a:rPr lang="en-US" sz="1400" dirty="0">
                <a:solidFill>
                  <a:srgbClr val="E5E0DF"/>
                </a:solidFill>
                <a:latin typeface="Roboto" pitchFamily="34" charset="0"/>
                <a:ea typeface="Roboto" pitchFamily="34" charset="-122"/>
                <a:cs typeface="Roboto" pitchFamily="34" charset="-120"/>
              </a:rPr>
              <a:t>Question: What's holding you back from being first in Memphis to offer this innovation?</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31438"/>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Your Wound Care Team: Clinical Excellence</a:t>
            </a:r>
            <a:endParaRPr lang="en-US" sz="3900" dirty="0"/>
          </a:p>
        </p:txBody>
      </p:sp>
      <p:sp>
        <p:nvSpPr>
          <p:cNvPr id="4" name="Text 1"/>
          <p:cNvSpPr/>
          <p:nvPr/>
        </p:nvSpPr>
        <p:spPr>
          <a:xfrm>
            <a:off x="6280190" y="2569250"/>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Methodist Le Bonheur's wound care team stands as a beacon of expertise and compassion.</a:t>
            </a:r>
            <a:endParaRPr lang="en-US" sz="1550" dirty="0"/>
          </a:p>
        </p:txBody>
      </p:sp>
      <p:sp>
        <p:nvSpPr>
          <p:cNvPr id="5" name="Text 2"/>
          <p:cNvSpPr/>
          <p:nvPr/>
        </p:nvSpPr>
        <p:spPr>
          <a:xfrm>
            <a:off x="6280190" y="3427571"/>
            <a:ext cx="7556421" cy="3770590"/>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5E0DF"/>
                </a:solidFill>
                <a:latin typeface="Roboto" pitchFamily="34" charset="0"/>
                <a:ea typeface="Roboto" pitchFamily="34" charset="-122"/>
                <a:cs typeface="Roboto" pitchFamily="34" charset="-120"/>
              </a:rPr>
              <a:t>Board-Certified Specialists:</a:t>
            </a:r>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 Our team is led by board-certified wound care physicians and specialists, ensuring the highest standards of care.</a:t>
            </a:r>
            <a:endParaRPr lang="en-US" sz="1550" dirty="0"/>
          </a:p>
          <a:p>
            <a:pPr algn="l" marL="342900" indent="-342900">
              <a:lnSpc>
                <a:spcPts val="2500"/>
              </a:lnSpc>
              <a:buSzPct val="100000"/>
              <a:buChar char="•"/>
            </a:pPr>
            <a:r>
              <a:rPr lang="en-US" sz="1550" b="1" dirty="0">
                <a:solidFill>
                  <a:srgbClr val="E5E0DF"/>
                </a:solidFill>
                <a:latin typeface="Roboto" pitchFamily="34" charset="0"/>
                <a:ea typeface="Roboto" pitchFamily="34" charset="-122"/>
                <a:cs typeface="Roboto" pitchFamily="34" charset="-120"/>
              </a:rPr>
              <a:t>Multidisciplinary Approach:</a:t>
            </a:r>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 A collaborative model integrates physicians, specialized nurses, and hyperbaric oxygen therapists for holistic patient management.</a:t>
            </a:r>
            <a:endParaRPr lang="en-US" sz="1550" dirty="0"/>
          </a:p>
          <a:p>
            <a:pPr algn="l" marL="342900" indent="-342900">
              <a:lnSpc>
                <a:spcPts val="2500"/>
              </a:lnSpc>
              <a:buSzPct val="100000"/>
              <a:buChar char="•"/>
            </a:pPr>
            <a:r>
              <a:rPr lang="en-US" sz="1550" b="1" dirty="0">
                <a:solidFill>
                  <a:srgbClr val="E5E0DF"/>
                </a:solidFill>
                <a:latin typeface="Roboto" pitchFamily="34" charset="0"/>
                <a:ea typeface="Roboto" pitchFamily="34" charset="-122"/>
                <a:cs typeface="Roboto" pitchFamily="34" charset="-120"/>
              </a:rPr>
              <a:t>Advanced Certifications:</a:t>
            </a:r>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 Ongoing training and advanced certifications keep our team at the forefront of innovative wound care techniques.</a:t>
            </a:r>
            <a:endParaRPr lang="en-US" sz="1550" dirty="0"/>
          </a:p>
          <a:p>
            <a:pPr algn="l" marL="342900" indent="-342900">
              <a:lnSpc>
                <a:spcPts val="2500"/>
              </a:lnSpc>
              <a:buSzPct val="100000"/>
              <a:buChar char="•"/>
            </a:pPr>
            <a:r>
              <a:rPr lang="en-US" sz="1550" b="1" dirty="0">
                <a:solidFill>
                  <a:srgbClr val="E5E0DF"/>
                </a:solidFill>
                <a:latin typeface="Roboto" pitchFamily="34" charset="0"/>
                <a:ea typeface="Roboto" pitchFamily="34" charset="-122"/>
                <a:cs typeface="Roboto" pitchFamily="34" charset="-120"/>
              </a:rPr>
              <a:t>Decades of Experience:</a:t>
            </a:r>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 With years of combined experience, our specialists possess deep knowledge in treating even the most complex chronic wounds.</a:t>
            </a:r>
            <a:endParaRPr lang="en-US" sz="1550" dirty="0"/>
          </a:p>
          <a:p>
            <a:pPr algn="l" marL="342900" indent="-342900">
              <a:lnSpc>
                <a:spcPts val="2500"/>
              </a:lnSpc>
              <a:buSzPct val="100000"/>
              <a:buChar char="•"/>
            </a:pPr>
            <a:r>
              <a:rPr lang="en-US" sz="1550" b="1" dirty="0">
                <a:solidFill>
                  <a:srgbClr val="E5E0DF"/>
                </a:solidFill>
                <a:latin typeface="Roboto" pitchFamily="34" charset="0"/>
                <a:ea typeface="Roboto" pitchFamily="34" charset="-122"/>
                <a:cs typeface="Roboto" pitchFamily="34" charset="-120"/>
              </a:rPr>
              <a:t>Patient-Centered Philosophy:</a:t>
            </a:r>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 Every treatment plan is tailored to the individual, prioritizing patient well-being, comfort, and successful limb salvage outcomes.</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77228" y="612338"/>
            <a:ext cx="7871936" cy="528995"/>
          </a:xfrm>
          <a:prstGeom prst="rect">
            <a:avLst/>
          </a:prstGeom>
          <a:noFill/>
          <a:ln/>
        </p:spPr>
        <p:txBody>
          <a:bodyPr wrap="none" lIns="0" tIns="0" rIns="0" bIns="0" rtlCol="0" anchor="t"/>
          <a:lstStyle/>
          <a:p>
            <a:pPr algn="l" indent="0" marL="0">
              <a:lnSpc>
                <a:spcPts val="4150"/>
              </a:lnSpc>
              <a:buNone/>
            </a:pPr>
            <a:r>
              <a:rPr lang="en-US" sz="3300" dirty="0">
                <a:solidFill>
                  <a:srgbClr val="FFFFFF"/>
                </a:solidFill>
                <a:latin typeface="Roboto Mono Medium" pitchFamily="34" charset="0"/>
                <a:ea typeface="Roboto Mono Medium" pitchFamily="34" charset="-122"/>
                <a:cs typeface="Roboto Mono Medium" pitchFamily="34" charset="-120"/>
              </a:rPr>
              <a:t>Meet Your Wound Care Leadership</a:t>
            </a:r>
            <a:endParaRPr lang="en-US" sz="3300" dirty="0"/>
          </a:p>
        </p:txBody>
      </p:sp>
      <p:sp>
        <p:nvSpPr>
          <p:cNvPr id="3" name="Text 1"/>
          <p:cNvSpPr/>
          <p:nvPr/>
        </p:nvSpPr>
        <p:spPr>
          <a:xfrm>
            <a:off x="677228" y="1430179"/>
            <a:ext cx="13275945" cy="501968"/>
          </a:xfrm>
          <a:prstGeom prst="rect">
            <a:avLst/>
          </a:prstGeom>
          <a:noFill/>
          <a:ln/>
        </p:spPr>
        <p:txBody>
          <a:bodyPr wrap="square" lIns="0" tIns="0" rIns="0" bIns="0" rtlCol="0" anchor="t"/>
          <a:lstStyle/>
          <a:p>
            <a:pPr algn="l" indent="0" marL="0">
              <a:lnSpc>
                <a:spcPts val="1950"/>
              </a:lnSpc>
              <a:buNone/>
            </a:pPr>
            <a:r>
              <a:rPr lang="en-US" sz="1300" dirty="0">
                <a:solidFill>
                  <a:srgbClr val="E5E0DF"/>
                </a:solidFill>
                <a:latin typeface="Roboto" pitchFamily="34" charset="0"/>
                <a:ea typeface="Roboto" pitchFamily="34" charset="-122"/>
                <a:cs typeface="Roboto" pitchFamily="34" charset="-120"/>
              </a:rPr>
              <a:t>Our dedicated team at Methodist Le Bonheur brings together diverse expertise, united by a shared commitment to advanced wound care and limb preservation. Meet the leaders driving our clinical excellence:</a:t>
            </a:r>
            <a:endParaRPr lang="en-US" sz="1300" dirty="0"/>
          </a:p>
        </p:txBody>
      </p:sp>
      <p:pic>
        <p:nvPicPr>
          <p:cNvPr id="4" name="Image 0" descr="preencoded.png">    </p:cNvPr>
          <p:cNvPicPr>
            <a:picLocks noChangeAspect="1"/>
          </p:cNvPicPr>
          <p:nvPr/>
        </p:nvPicPr>
        <p:blipFill>
          <a:blip r:embed="rId1"/>
          <a:stretch>
            <a:fillRect/>
          </a:stretch>
        </p:blipFill>
        <p:spPr>
          <a:xfrm>
            <a:off x="677228" y="2094547"/>
            <a:ext cx="3183612" cy="3183612"/>
          </a:xfrm>
          <a:prstGeom prst="rect">
            <a:avLst/>
          </a:prstGeom>
        </p:spPr>
      </p:pic>
      <p:sp>
        <p:nvSpPr>
          <p:cNvPr id="5" name="Text 2"/>
          <p:cNvSpPr/>
          <p:nvPr/>
        </p:nvSpPr>
        <p:spPr>
          <a:xfrm>
            <a:off x="677228" y="5422583"/>
            <a:ext cx="2116336" cy="264557"/>
          </a:xfrm>
          <a:prstGeom prst="rect">
            <a:avLst/>
          </a:prstGeom>
          <a:noFill/>
          <a:ln/>
        </p:spPr>
        <p:txBody>
          <a:bodyPr wrap="none" lIns="0" tIns="0" rIns="0" bIns="0" rtlCol="0" anchor="t"/>
          <a:lstStyle/>
          <a:p>
            <a:pPr algn="l" indent="0" marL="0">
              <a:lnSpc>
                <a:spcPts val="2050"/>
              </a:lnSpc>
              <a:buNone/>
            </a:pPr>
            <a:r>
              <a:rPr lang="en-US" sz="1650" dirty="0">
                <a:solidFill>
                  <a:srgbClr val="E5E0DF"/>
                </a:solidFill>
                <a:latin typeface="Roboto Mono Medium" pitchFamily="34" charset="0"/>
                <a:ea typeface="Roboto Mono Medium" pitchFamily="34" charset="-122"/>
                <a:cs typeface="Roboto Mono Medium" pitchFamily="34" charset="-120"/>
              </a:rPr>
              <a:t>Dr. Emily Chen</a:t>
            </a:r>
            <a:endParaRPr lang="en-US" sz="1650" dirty="0"/>
          </a:p>
        </p:txBody>
      </p:sp>
      <p:sp>
        <p:nvSpPr>
          <p:cNvPr id="6" name="Text 3"/>
          <p:cNvSpPr/>
          <p:nvPr/>
        </p:nvSpPr>
        <p:spPr>
          <a:xfrm>
            <a:off x="677228" y="5773698"/>
            <a:ext cx="3183612" cy="501968"/>
          </a:xfrm>
          <a:prstGeom prst="rect">
            <a:avLst/>
          </a:prstGeom>
          <a:noFill/>
          <a:ln/>
        </p:spPr>
        <p:txBody>
          <a:bodyPr wrap="square" lIns="0" tIns="0" rIns="0" bIns="0" rtlCol="0" anchor="t"/>
          <a:lstStyle/>
          <a:p>
            <a:pPr algn="l" indent="0" marL="0">
              <a:lnSpc>
                <a:spcPts val="1950"/>
              </a:lnSpc>
              <a:buNone/>
            </a:pPr>
            <a:r>
              <a:rPr lang="en-US" sz="1300" b="1" dirty="0">
                <a:solidFill>
                  <a:srgbClr val="E5E0DF"/>
                </a:solidFill>
                <a:latin typeface="Roboto" pitchFamily="34" charset="0"/>
                <a:ea typeface="Roboto" pitchFamily="34" charset="-122"/>
                <a:cs typeface="Roboto" pitchFamily="34" charset="-120"/>
              </a:rPr>
              <a:t>Medical Director, Wound Care &amp; Limb Preservation</a:t>
            </a:r>
            <a:endParaRPr lang="en-US" sz="1300" dirty="0"/>
          </a:p>
        </p:txBody>
      </p:sp>
      <p:sp>
        <p:nvSpPr>
          <p:cNvPr id="7" name="Text 4"/>
          <p:cNvSpPr/>
          <p:nvPr/>
        </p:nvSpPr>
        <p:spPr>
          <a:xfrm>
            <a:off x="677228" y="6362224"/>
            <a:ext cx="3183612" cy="1254919"/>
          </a:xfrm>
          <a:prstGeom prst="rect">
            <a:avLst/>
          </a:prstGeom>
          <a:noFill/>
          <a:ln/>
        </p:spPr>
        <p:txBody>
          <a:bodyPr wrap="square" lIns="0" tIns="0" rIns="0" bIns="0" rtlCol="0" anchor="t"/>
          <a:lstStyle/>
          <a:p>
            <a:pPr algn="l" indent="0" marL="0">
              <a:lnSpc>
                <a:spcPts val="1950"/>
              </a:lnSpc>
              <a:buNone/>
            </a:pPr>
            <a:r>
              <a:rPr lang="en-US" sz="1300" dirty="0">
                <a:solidFill>
                  <a:srgbClr val="E5E0DF"/>
                </a:solidFill>
                <a:latin typeface="Roboto" pitchFamily="34" charset="0"/>
                <a:ea typeface="Roboto" pitchFamily="34" charset="-122"/>
                <a:cs typeface="Roboto" pitchFamily="34" charset="-120"/>
              </a:rPr>
              <a:t>Board-certified Vascular Surgeon, Dr. Chen leads our multidisciplinary team. With 15+ years of experience, she spearheads innovative protocols, integrating advanced therapies for superior patient outcomes.</a:t>
            </a:r>
            <a:endParaRPr lang="en-US" sz="1300" dirty="0"/>
          </a:p>
        </p:txBody>
      </p:sp>
      <p:pic>
        <p:nvPicPr>
          <p:cNvPr id="8" name="Image 1" descr="preencoded.png">    </p:cNvPr>
          <p:cNvPicPr>
            <a:picLocks noChangeAspect="1"/>
          </p:cNvPicPr>
          <p:nvPr/>
        </p:nvPicPr>
        <p:blipFill>
          <a:blip r:embed="rId2"/>
          <a:stretch>
            <a:fillRect/>
          </a:stretch>
        </p:blipFill>
        <p:spPr>
          <a:xfrm>
            <a:off x="4041338" y="2094547"/>
            <a:ext cx="3183612" cy="3183612"/>
          </a:xfrm>
          <a:prstGeom prst="rect">
            <a:avLst/>
          </a:prstGeom>
        </p:spPr>
      </p:pic>
      <p:sp>
        <p:nvSpPr>
          <p:cNvPr id="9" name="Text 5"/>
          <p:cNvSpPr/>
          <p:nvPr/>
        </p:nvSpPr>
        <p:spPr>
          <a:xfrm>
            <a:off x="4041338" y="5422583"/>
            <a:ext cx="2793325" cy="264557"/>
          </a:xfrm>
          <a:prstGeom prst="rect">
            <a:avLst/>
          </a:prstGeom>
          <a:noFill/>
          <a:ln/>
        </p:spPr>
        <p:txBody>
          <a:bodyPr wrap="none" lIns="0" tIns="0" rIns="0" bIns="0" rtlCol="0" anchor="t"/>
          <a:lstStyle/>
          <a:p>
            <a:pPr algn="l" indent="0" marL="0">
              <a:lnSpc>
                <a:spcPts val="2050"/>
              </a:lnSpc>
              <a:buNone/>
            </a:pPr>
            <a:r>
              <a:rPr lang="en-US" sz="1650" dirty="0">
                <a:solidFill>
                  <a:srgbClr val="E5E0DF"/>
                </a:solidFill>
                <a:latin typeface="Roboto Mono Medium" pitchFamily="34" charset="0"/>
                <a:ea typeface="Roboto Mono Medium" pitchFamily="34" charset="-122"/>
                <a:cs typeface="Roboto Mono Medium" pitchFamily="34" charset="-120"/>
              </a:rPr>
              <a:t>Sarah Davies, RN, CWCN</a:t>
            </a:r>
            <a:endParaRPr lang="en-US" sz="1650" dirty="0"/>
          </a:p>
        </p:txBody>
      </p:sp>
      <p:sp>
        <p:nvSpPr>
          <p:cNvPr id="10" name="Text 6"/>
          <p:cNvSpPr/>
          <p:nvPr/>
        </p:nvSpPr>
        <p:spPr>
          <a:xfrm>
            <a:off x="4041338" y="5773698"/>
            <a:ext cx="3183612" cy="250984"/>
          </a:xfrm>
          <a:prstGeom prst="rect">
            <a:avLst/>
          </a:prstGeom>
          <a:noFill/>
          <a:ln/>
        </p:spPr>
        <p:txBody>
          <a:bodyPr wrap="none" lIns="0" tIns="0" rIns="0" bIns="0" rtlCol="0" anchor="t"/>
          <a:lstStyle/>
          <a:p>
            <a:pPr algn="l" indent="0" marL="0">
              <a:lnSpc>
                <a:spcPts val="1950"/>
              </a:lnSpc>
              <a:buNone/>
            </a:pPr>
            <a:r>
              <a:rPr lang="en-US" sz="1300" b="1" dirty="0">
                <a:solidFill>
                  <a:srgbClr val="E5E0DF"/>
                </a:solidFill>
                <a:latin typeface="Roboto" pitchFamily="34" charset="0"/>
                <a:ea typeface="Roboto" pitchFamily="34" charset="-122"/>
                <a:cs typeface="Roboto" pitchFamily="34" charset="-120"/>
              </a:rPr>
              <a:t>Lead Wound Care Coordinator</a:t>
            </a:r>
            <a:endParaRPr lang="en-US" sz="1300" dirty="0"/>
          </a:p>
        </p:txBody>
      </p:sp>
      <p:sp>
        <p:nvSpPr>
          <p:cNvPr id="11" name="Text 7"/>
          <p:cNvSpPr/>
          <p:nvPr/>
        </p:nvSpPr>
        <p:spPr>
          <a:xfrm>
            <a:off x="4041338" y="6111240"/>
            <a:ext cx="3183612" cy="1505903"/>
          </a:xfrm>
          <a:prstGeom prst="rect">
            <a:avLst/>
          </a:prstGeom>
          <a:noFill/>
          <a:ln/>
        </p:spPr>
        <p:txBody>
          <a:bodyPr wrap="square" lIns="0" tIns="0" rIns="0" bIns="0" rtlCol="0" anchor="t"/>
          <a:lstStyle/>
          <a:p>
            <a:pPr algn="l" indent="0" marL="0">
              <a:lnSpc>
                <a:spcPts val="1950"/>
              </a:lnSpc>
              <a:buNone/>
            </a:pPr>
            <a:r>
              <a:rPr lang="en-US" sz="1300" dirty="0">
                <a:solidFill>
                  <a:srgbClr val="E5E0DF"/>
                </a:solidFill>
                <a:latin typeface="Roboto" pitchFamily="34" charset="0"/>
                <a:ea typeface="Roboto" pitchFamily="34" charset="-122"/>
                <a:cs typeface="Roboto" pitchFamily="34" charset="-120"/>
              </a:rPr>
              <a:t>A Certified Wound Care Nurse, Sarah is vital in patient education, treatment plan coordination, and ensuring seamless therapy integration. She champions patient-centered care and optimal healing pathways.</a:t>
            </a:r>
            <a:endParaRPr lang="en-US" sz="1300" dirty="0"/>
          </a:p>
        </p:txBody>
      </p:sp>
      <p:pic>
        <p:nvPicPr>
          <p:cNvPr id="12" name="Image 2" descr="preencoded.png">    </p:cNvPr>
          <p:cNvPicPr>
            <a:picLocks noChangeAspect="1"/>
          </p:cNvPicPr>
          <p:nvPr/>
        </p:nvPicPr>
        <p:blipFill>
          <a:blip r:embed="rId3"/>
          <a:stretch>
            <a:fillRect/>
          </a:stretch>
        </p:blipFill>
        <p:spPr>
          <a:xfrm>
            <a:off x="7405449" y="2094547"/>
            <a:ext cx="3183612" cy="3183612"/>
          </a:xfrm>
          <a:prstGeom prst="rect">
            <a:avLst/>
          </a:prstGeom>
        </p:spPr>
      </p:pic>
      <p:sp>
        <p:nvSpPr>
          <p:cNvPr id="13" name="Text 8"/>
          <p:cNvSpPr/>
          <p:nvPr/>
        </p:nvSpPr>
        <p:spPr>
          <a:xfrm>
            <a:off x="7405449" y="5422583"/>
            <a:ext cx="2116336" cy="264557"/>
          </a:xfrm>
          <a:prstGeom prst="rect">
            <a:avLst/>
          </a:prstGeom>
          <a:noFill/>
          <a:ln/>
        </p:spPr>
        <p:txBody>
          <a:bodyPr wrap="none" lIns="0" tIns="0" rIns="0" bIns="0" rtlCol="0" anchor="t"/>
          <a:lstStyle/>
          <a:p>
            <a:pPr algn="l" indent="0" marL="0">
              <a:lnSpc>
                <a:spcPts val="2050"/>
              </a:lnSpc>
              <a:buNone/>
            </a:pPr>
            <a:r>
              <a:rPr lang="en-US" sz="1650" dirty="0">
                <a:solidFill>
                  <a:srgbClr val="E5E0DF"/>
                </a:solidFill>
                <a:latin typeface="Roboto Mono Medium" pitchFamily="34" charset="0"/>
                <a:ea typeface="Roboto Mono Medium" pitchFamily="34" charset="-122"/>
                <a:cs typeface="Roboto Mono Medium" pitchFamily="34" charset="-120"/>
              </a:rPr>
              <a:t>Dr. Mark Johnson</a:t>
            </a:r>
            <a:endParaRPr lang="en-US" sz="1650" dirty="0"/>
          </a:p>
        </p:txBody>
      </p:sp>
      <p:sp>
        <p:nvSpPr>
          <p:cNvPr id="14" name="Text 9"/>
          <p:cNvSpPr/>
          <p:nvPr/>
        </p:nvSpPr>
        <p:spPr>
          <a:xfrm>
            <a:off x="7405449" y="5773698"/>
            <a:ext cx="3183612" cy="250984"/>
          </a:xfrm>
          <a:prstGeom prst="rect">
            <a:avLst/>
          </a:prstGeom>
          <a:noFill/>
          <a:ln/>
        </p:spPr>
        <p:txBody>
          <a:bodyPr wrap="none" lIns="0" tIns="0" rIns="0" bIns="0" rtlCol="0" anchor="t"/>
          <a:lstStyle/>
          <a:p>
            <a:pPr algn="l" indent="0" marL="0">
              <a:lnSpc>
                <a:spcPts val="1950"/>
              </a:lnSpc>
              <a:buNone/>
            </a:pPr>
            <a:r>
              <a:rPr lang="en-US" sz="1300" b="1" dirty="0">
                <a:solidFill>
                  <a:srgbClr val="E5E0DF"/>
                </a:solidFill>
                <a:latin typeface="Roboto" pitchFamily="34" charset="0"/>
                <a:ea typeface="Roboto" pitchFamily="34" charset="-122"/>
                <a:cs typeface="Roboto" pitchFamily="34" charset="-120"/>
              </a:rPr>
              <a:t>Director, Hyperbaric Medicine</a:t>
            </a:r>
            <a:endParaRPr lang="en-US" sz="1300" dirty="0"/>
          </a:p>
        </p:txBody>
      </p:sp>
      <p:sp>
        <p:nvSpPr>
          <p:cNvPr id="15" name="Text 10"/>
          <p:cNvSpPr/>
          <p:nvPr/>
        </p:nvSpPr>
        <p:spPr>
          <a:xfrm>
            <a:off x="7405449" y="6111240"/>
            <a:ext cx="3183612" cy="1505903"/>
          </a:xfrm>
          <a:prstGeom prst="rect">
            <a:avLst/>
          </a:prstGeom>
          <a:noFill/>
          <a:ln/>
        </p:spPr>
        <p:txBody>
          <a:bodyPr wrap="square" lIns="0" tIns="0" rIns="0" bIns="0" rtlCol="0" anchor="t"/>
          <a:lstStyle/>
          <a:p>
            <a:pPr algn="l" indent="0" marL="0">
              <a:lnSpc>
                <a:spcPts val="1950"/>
              </a:lnSpc>
              <a:buNone/>
            </a:pPr>
            <a:r>
              <a:rPr lang="en-US" sz="1300" dirty="0">
                <a:solidFill>
                  <a:srgbClr val="E5E0DF"/>
                </a:solidFill>
                <a:latin typeface="Roboto" pitchFamily="34" charset="0"/>
                <a:ea typeface="Roboto" pitchFamily="34" charset="-122"/>
                <a:cs typeface="Roboto" pitchFamily="34" charset="-120"/>
              </a:rPr>
              <a:t>Dr. Johnson is a recognized expert in hyperbaric oxygen therapy. He ensures cutting-edge HBOT delivery and research, significantly enhancing outcomes for complex wounds and complementing our limb salvage efforts.</a:t>
            </a:r>
            <a:endParaRPr lang="en-US" sz="1300" dirty="0"/>
          </a:p>
        </p:txBody>
      </p:sp>
      <p:pic>
        <p:nvPicPr>
          <p:cNvPr id="16" name="Image 3" descr="preencoded.png">    </p:cNvPr>
          <p:cNvPicPr>
            <a:picLocks noChangeAspect="1"/>
          </p:cNvPicPr>
          <p:nvPr/>
        </p:nvPicPr>
        <p:blipFill>
          <a:blip r:embed="rId4"/>
          <a:stretch>
            <a:fillRect/>
          </a:stretch>
        </p:blipFill>
        <p:spPr>
          <a:xfrm>
            <a:off x="10769560" y="2094547"/>
            <a:ext cx="3183612" cy="3183612"/>
          </a:xfrm>
          <a:prstGeom prst="rect">
            <a:avLst/>
          </a:prstGeom>
        </p:spPr>
      </p:pic>
      <p:sp>
        <p:nvSpPr>
          <p:cNvPr id="17" name="Text 11"/>
          <p:cNvSpPr/>
          <p:nvPr/>
        </p:nvSpPr>
        <p:spPr>
          <a:xfrm>
            <a:off x="10769560" y="5422583"/>
            <a:ext cx="2116336" cy="264557"/>
          </a:xfrm>
          <a:prstGeom prst="rect">
            <a:avLst/>
          </a:prstGeom>
          <a:noFill/>
          <a:ln/>
        </p:spPr>
        <p:txBody>
          <a:bodyPr wrap="none" lIns="0" tIns="0" rIns="0" bIns="0" rtlCol="0" anchor="t"/>
          <a:lstStyle/>
          <a:p>
            <a:pPr algn="l" indent="0" marL="0">
              <a:lnSpc>
                <a:spcPts val="2050"/>
              </a:lnSpc>
              <a:buNone/>
            </a:pPr>
            <a:r>
              <a:rPr lang="en-US" sz="1650" dirty="0">
                <a:solidFill>
                  <a:srgbClr val="E5E0DF"/>
                </a:solidFill>
                <a:latin typeface="Roboto Mono Medium" pitchFamily="34" charset="0"/>
                <a:ea typeface="Roboto Mono Medium" pitchFamily="34" charset="-122"/>
                <a:cs typeface="Roboto Mono Medium" pitchFamily="34" charset="-120"/>
              </a:rPr>
              <a:t>Maria Rodriguez</a:t>
            </a:r>
            <a:endParaRPr lang="en-US" sz="1650" dirty="0"/>
          </a:p>
        </p:txBody>
      </p:sp>
      <p:sp>
        <p:nvSpPr>
          <p:cNvPr id="18" name="Text 12"/>
          <p:cNvSpPr/>
          <p:nvPr/>
        </p:nvSpPr>
        <p:spPr>
          <a:xfrm>
            <a:off x="10769560" y="5773698"/>
            <a:ext cx="3183612" cy="250984"/>
          </a:xfrm>
          <a:prstGeom prst="rect">
            <a:avLst/>
          </a:prstGeom>
          <a:noFill/>
          <a:ln/>
        </p:spPr>
        <p:txBody>
          <a:bodyPr wrap="none" lIns="0" tIns="0" rIns="0" bIns="0" rtlCol="0" anchor="t"/>
          <a:lstStyle/>
          <a:p>
            <a:pPr algn="l" indent="0" marL="0">
              <a:lnSpc>
                <a:spcPts val="1950"/>
              </a:lnSpc>
              <a:buNone/>
            </a:pPr>
            <a:r>
              <a:rPr lang="en-US" sz="1300" b="1" dirty="0">
                <a:solidFill>
                  <a:srgbClr val="E5E0DF"/>
                </a:solidFill>
                <a:latin typeface="Roboto" pitchFamily="34" charset="0"/>
                <a:ea typeface="Roboto" pitchFamily="34" charset="-122"/>
                <a:cs typeface="Roboto" pitchFamily="34" charset="-120"/>
              </a:rPr>
              <a:t>Patient Navigator, Wound Care</a:t>
            </a:r>
            <a:endParaRPr lang="en-US" sz="1300" dirty="0"/>
          </a:p>
        </p:txBody>
      </p:sp>
      <p:sp>
        <p:nvSpPr>
          <p:cNvPr id="19" name="Text 13"/>
          <p:cNvSpPr/>
          <p:nvPr/>
        </p:nvSpPr>
        <p:spPr>
          <a:xfrm>
            <a:off x="10769560" y="6111240"/>
            <a:ext cx="3183612" cy="1254919"/>
          </a:xfrm>
          <a:prstGeom prst="rect">
            <a:avLst/>
          </a:prstGeom>
          <a:noFill/>
          <a:ln/>
        </p:spPr>
        <p:txBody>
          <a:bodyPr wrap="square" lIns="0" tIns="0" rIns="0" bIns="0" rtlCol="0" anchor="t"/>
          <a:lstStyle/>
          <a:p>
            <a:pPr algn="l" indent="0" marL="0">
              <a:lnSpc>
                <a:spcPts val="1950"/>
              </a:lnSpc>
              <a:buNone/>
            </a:pPr>
            <a:r>
              <a:rPr lang="en-US" sz="1300" dirty="0">
                <a:solidFill>
                  <a:srgbClr val="E5E0DF"/>
                </a:solidFill>
                <a:latin typeface="Roboto" pitchFamily="34" charset="0"/>
                <a:ea typeface="Roboto" pitchFamily="34" charset="-122"/>
                <a:cs typeface="Roboto" pitchFamily="34" charset="-120"/>
              </a:rPr>
              <a:t>Maria is dedicated to guiding patients and their families through every step of their treatment journey, from initial assessment to post-healing support, ensuring holistic and compassionate care experiences.</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97587" y="823555"/>
            <a:ext cx="10204252" cy="544949"/>
          </a:xfrm>
          <a:prstGeom prst="rect">
            <a:avLst/>
          </a:prstGeom>
          <a:noFill/>
          <a:ln/>
        </p:spPr>
        <p:txBody>
          <a:bodyPr wrap="none" lIns="0" tIns="0" rIns="0" bIns="0" rtlCol="0" anchor="t"/>
          <a:lstStyle/>
          <a:p>
            <a:pPr algn="l" indent="0" marL="0">
              <a:lnSpc>
                <a:spcPts val="4250"/>
              </a:lnSpc>
              <a:buNone/>
            </a:pPr>
            <a:r>
              <a:rPr lang="en-US" sz="3400" dirty="0">
                <a:solidFill>
                  <a:srgbClr val="FFFFFF"/>
                </a:solidFill>
                <a:latin typeface="Roboto Mono Medium" pitchFamily="34" charset="0"/>
                <a:ea typeface="Roboto Mono Medium" pitchFamily="34" charset="-122"/>
                <a:cs typeface="Roboto Mono Medium" pitchFamily="34" charset="-120"/>
              </a:rPr>
              <a:t>Methodist Le Bonheur: A Regional Leader</a:t>
            </a:r>
            <a:endParaRPr lang="en-US" sz="3400" dirty="0"/>
          </a:p>
        </p:txBody>
      </p:sp>
      <p:sp>
        <p:nvSpPr>
          <p:cNvPr id="3" name="Text 1"/>
          <p:cNvSpPr/>
          <p:nvPr/>
        </p:nvSpPr>
        <p:spPr>
          <a:xfrm>
            <a:off x="697587" y="1429703"/>
            <a:ext cx="4578906" cy="272415"/>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Roboto Mono Medium" pitchFamily="34" charset="0"/>
                <a:ea typeface="Roboto Mono Medium" pitchFamily="34" charset="-122"/>
                <a:cs typeface="Roboto Mono Medium" pitchFamily="34" charset="-120"/>
              </a:rPr>
              <a:t>Key Facilities Across Memphis Metro</a:t>
            </a:r>
            <a:endParaRPr lang="en-US" sz="1700" dirty="0"/>
          </a:p>
        </p:txBody>
      </p:sp>
      <p:sp>
        <p:nvSpPr>
          <p:cNvPr id="4" name="Shape 2"/>
          <p:cNvSpPr/>
          <p:nvPr/>
        </p:nvSpPr>
        <p:spPr>
          <a:xfrm>
            <a:off x="697587" y="1931908"/>
            <a:ext cx="392311" cy="392311"/>
          </a:xfrm>
          <a:prstGeom prst="roundRect">
            <a:avLst>
              <a:gd name="adj" fmla="val 6669"/>
            </a:avLst>
          </a:prstGeom>
          <a:solidFill>
            <a:srgbClr val="404040"/>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2893" y="1997154"/>
            <a:ext cx="261580" cy="261580"/>
          </a:xfrm>
          <a:prstGeom prst="rect">
            <a:avLst/>
          </a:prstGeom>
        </p:spPr>
      </p:pic>
      <p:sp>
        <p:nvSpPr>
          <p:cNvPr id="6" name="Text 3"/>
          <p:cNvSpPr/>
          <p:nvPr/>
        </p:nvSpPr>
        <p:spPr>
          <a:xfrm>
            <a:off x="1243132" y="1991797"/>
            <a:ext cx="2485668"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University Hospital</a:t>
            </a:r>
            <a:endParaRPr lang="en-US" sz="1700" dirty="0"/>
          </a:p>
        </p:txBody>
      </p:sp>
      <p:sp>
        <p:nvSpPr>
          <p:cNvPr id="7" name="Text 4"/>
          <p:cNvSpPr/>
          <p:nvPr/>
        </p:nvSpPr>
        <p:spPr>
          <a:xfrm>
            <a:off x="1243132" y="2356128"/>
            <a:ext cx="2619494" cy="262057"/>
          </a:xfrm>
          <a:prstGeom prst="rect">
            <a:avLst/>
          </a:prstGeom>
          <a:noFill/>
          <a:ln/>
        </p:spPr>
        <p:txBody>
          <a:bodyPr wrap="none" lIns="0" tIns="0" rIns="0" bIns="0" rtlCol="0" anchor="t"/>
          <a:lstStyle/>
          <a:p>
            <a:pPr algn="l" indent="0" marL="0">
              <a:lnSpc>
                <a:spcPts val="2050"/>
              </a:lnSpc>
              <a:buNone/>
            </a:pPr>
            <a:r>
              <a:rPr lang="en-US" sz="1350" dirty="0">
                <a:solidFill>
                  <a:srgbClr val="E5E0DF"/>
                </a:solidFill>
                <a:latin typeface="Roboto" pitchFamily="34" charset="0"/>
                <a:ea typeface="Roboto" pitchFamily="34" charset="-122"/>
                <a:cs typeface="Roboto" pitchFamily="34" charset="-120"/>
              </a:rPr>
              <a:t>Flagship medical center</a:t>
            </a:r>
            <a:endParaRPr lang="en-US" sz="1350" dirty="0"/>
          </a:p>
        </p:txBody>
      </p:sp>
      <p:sp>
        <p:nvSpPr>
          <p:cNvPr id="8" name="Shape 5"/>
          <p:cNvSpPr/>
          <p:nvPr/>
        </p:nvSpPr>
        <p:spPr>
          <a:xfrm>
            <a:off x="4054197" y="1931908"/>
            <a:ext cx="392311" cy="392311"/>
          </a:xfrm>
          <a:prstGeom prst="roundRect">
            <a:avLst>
              <a:gd name="adj" fmla="val 6669"/>
            </a:avLst>
          </a:prstGeom>
          <a:solidFill>
            <a:srgbClr val="404040"/>
          </a:solidFill>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9503" y="1997154"/>
            <a:ext cx="261580" cy="261580"/>
          </a:xfrm>
          <a:prstGeom prst="rect">
            <a:avLst/>
          </a:prstGeom>
        </p:spPr>
      </p:pic>
      <p:sp>
        <p:nvSpPr>
          <p:cNvPr id="10" name="Text 6"/>
          <p:cNvSpPr/>
          <p:nvPr/>
        </p:nvSpPr>
        <p:spPr>
          <a:xfrm>
            <a:off x="4599742" y="1991797"/>
            <a:ext cx="2180034"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North Hospital</a:t>
            </a:r>
            <a:endParaRPr lang="en-US" sz="1700" dirty="0"/>
          </a:p>
        </p:txBody>
      </p:sp>
      <p:sp>
        <p:nvSpPr>
          <p:cNvPr id="11" name="Text 7"/>
          <p:cNvSpPr/>
          <p:nvPr/>
        </p:nvSpPr>
        <p:spPr>
          <a:xfrm>
            <a:off x="4599742" y="2356128"/>
            <a:ext cx="2619613" cy="262057"/>
          </a:xfrm>
          <a:prstGeom prst="rect">
            <a:avLst/>
          </a:prstGeom>
          <a:noFill/>
          <a:ln/>
        </p:spPr>
        <p:txBody>
          <a:bodyPr wrap="none" lIns="0" tIns="0" rIns="0" bIns="0" rtlCol="0" anchor="t"/>
          <a:lstStyle/>
          <a:p>
            <a:pPr algn="l" indent="0" marL="0">
              <a:lnSpc>
                <a:spcPts val="2050"/>
              </a:lnSpc>
              <a:buNone/>
            </a:pPr>
            <a:r>
              <a:rPr lang="en-US" sz="1350" dirty="0">
                <a:solidFill>
                  <a:srgbClr val="E5E0DF"/>
                </a:solidFill>
                <a:latin typeface="Roboto" pitchFamily="34" charset="0"/>
                <a:ea typeface="Roboto" pitchFamily="34" charset="-122"/>
                <a:cs typeface="Roboto" pitchFamily="34" charset="-120"/>
              </a:rPr>
              <a:t>Serving northern communities</a:t>
            </a:r>
            <a:endParaRPr lang="en-US" sz="1350" dirty="0"/>
          </a:p>
        </p:txBody>
      </p:sp>
      <p:sp>
        <p:nvSpPr>
          <p:cNvPr id="12" name="Shape 8"/>
          <p:cNvSpPr/>
          <p:nvPr/>
        </p:nvSpPr>
        <p:spPr>
          <a:xfrm>
            <a:off x="7410926" y="1931908"/>
            <a:ext cx="392311" cy="392311"/>
          </a:xfrm>
          <a:prstGeom prst="roundRect">
            <a:avLst>
              <a:gd name="adj" fmla="val 6669"/>
            </a:avLst>
          </a:prstGeom>
          <a:solidFill>
            <a:srgbClr val="404040"/>
          </a:solidFill>
          <a:ln/>
        </p:spPr>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76232" y="1997154"/>
            <a:ext cx="261580" cy="261580"/>
          </a:xfrm>
          <a:prstGeom prst="rect">
            <a:avLst/>
          </a:prstGeom>
        </p:spPr>
      </p:pic>
      <p:sp>
        <p:nvSpPr>
          <p:cNvPr id="14" name="Text 9"/>
          <p:cNvSpPr/>
          <p:nvPr/>
        </p:nvSpPr>
        <p:spPr>
          <a:xfrm>
            <a:off x="7956471" y="1991797"/>
            <a:ext cx="2485668"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Germantown Hospital</a:t>
            </a:r>
            <a:endParaRPr lang="en-US" sz="1700" dirty="0"/>
          </a:p>
        </p:txBody>
      </p:sp>
      <p:sp>
        <p:nvSpPr>
          <p:cNvPr id="15" name="Text 10"/>
          <p:cNvSpPr/>
          <p:nvPr/>
        </p:nvSpPr>
        <p:spPr>
          <a:xfrm>
            <a:off x="7956471" y="2356128"/>
            <a:ext cx="2619613" cy="262057"/>
          </a:xfrm>
          <a:prstGeom prst="rect">
            <a:avLst/>
          </a:prstGeom>
          <a:noFill/>
          <a:ln/>
        </p:spPr>
        <p:txBody>
          <a:bodyPr wrap="none" lIns="0" tIns="0" rIns="0" bIns="0" rtlCol="0" anchor="t"/>
          <a:lstStyle/>
          <a:p>
            <a:pPr algn="l" indent="0" marL="0">
              <a:lnSpc>
                <a:spcPts val="2050"/>
              </a:lnSpc>
              <a:buNone/>
            </a:pPr>
            <a:r>
              <a:rPr lang="en-US" sz="1350" dirty="0">
                <a:solidFill>
                  <a:srgbClr val="E5E0DF"/>
                </a:solidFill>
                <a:latin typeface="Roboto" pitchFamily="34" charset="0"/>
                <a:ea typeface="Roboto" pitchFamily="34" charset="-122"/>
                <a:cs typeface="Roboto" pitchFamily="34" charset="-120"/>
              </a:rPr>
              <a:t>Community care hub</a:t>
            </a:r>
            <a:endParaRPr lang="en-US" sz="1350" dirty="0"/>
          </a:p>
        </p:txBody>
      </p:sp>
      <p:sp>
        <p:nvSpPr>
          <p:cNvPr id="16" name="Shape 11"/>
          <p:cNvSpPr/>
          <p:nvPr/>
        </p:nvSpPr>
        <p:spPr>
          <a:xfrm>
            <a:off x="10767655" y="1931908"/>
            <a:ext cx="392311" cy="392311"/>
          </a:xfrm>
          <a:prstGeom prst="roundRect">
            <a:avLst>
              <a:gd name="adj" fmla="val 6669"/>
            </a:avLst>
          </a:prstGeom>
          <a:solidFill>
            <a:srgbClr val="404040"/>
          </a:solidFill>
          <a:ln/>
        </p:spPr>
      </p:sp>
      <p:pic>
        <p:nvPicPr>
          <p:cNvPr id="17"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2961" y="1997154"/>
            <a:ext cx="261580" cy="261580"/>
          </a:xfrm>
          <a:prstGeom prst="rect">
            <a:avLst/>
          </a:prstGeom>
        </p:spPr>
      </p:pic>
      <p:sp>
        <p:nvSpPr>
          <p:cNvPr id="18" name="Text 12"/>
          <p:cNvSpPr/>
          <p:nvPr/>
        </p:nvSpPr>
        <p:spPr>
          <a:xfrm>
            <a:off x="11313200" y="1991797"/>
            <a:ext cx="2180034"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South Hospital</a:t>
            </a:r>
            <a:endParaRPr lang="en-US" sz="1700" dirty="0"/>
          </a:p>
        </p:txBody>
      </p:sp>
      <p:sp>
        <p:nvSpPr>
          <p:cNvPr id="19" name="Text 13"/>
          <p:cNvSpPr/>
          <p:nvPr/>
        </p:nvSpPr>
        <p:spPr>
          <a:xfrm>
            <a:off x="11313200" y="2356128"/>
            <a:ext cx="2619613" cy="262057"/>
          </a:xfrm>
          <a:prstGeom prst="rect">
            <a:avLst/>
          </a:prstGeom>
          <a:noFill/>
          <a:ln/>
        </p:spPr>
        <p:txBody>
          <a:bodyPr wrap="none" lIns="0" tIns="0" rIns="0" bIns="0" rtlCol="0" anchor="t"/>
          <a:lstStyle/>
          <a:p>
            <a:pPr algn="l" indent="0" marL="0">
              <a:lnSpc>
                <a:spcPts val="2050"/>
              </a:lnSpc>
              <a:buNone/>
            </a:pPr>
            <a:r>
              <a:rPr lang="en-US" sz="1350" dirty="0">
                <a:solidFill>
                  <a:srgbClr val="E5E0DF"/>
                </a:solidFill>
                <a:latin typeface="Roboto" pitchFamily="34" charset="0"/>
                <a:ea typeface="Roboto" pitchFamily="34" charset="-122"/>
                <a:cs typeface="Roboto" pitchFamily="34" charset="-120"/>
              </a:rPr>
              <a:t>Dedicated to southern regions</a:t>
            </a:r>
            <a:endParaRPr lang="en-US" sz="1350" dirty="0"/>
          </a:p>
        </p:txBody>
      </p:sp>
      <p:sp>
        <p:nvSpPr>
          <p:cNvPr id="20" name="Text 14"/>
          <p:cNvSpPr/>
          <p:nvPr/>
        </p:nvSpPr>
        <p:spPr>
          <a:xfrm>
            <a:off x="697587" y="2847975"/>
            <a:ext cx="3401497" cy="272415"/>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Roboto Mono Medium" pitchFamily="34" charset="0"/>
                <a:ea typeface="Roboto Mono Medium" pitchFamily="34" charset="-122"/>
                <a:cs typeface="Roboto Mono Medium" pitchFamily="34" charset="-120"/>
              </a:rPr>
              <a:t>Driving Regional Influence</a:t>
            </a:r>
            <a:endParaRPr lang="en-US" sz="1700" dirty="0"/>
          </a:p>
        </p:txBody>
      </p:sp>
      <p:pic>
        <p:nvPicPr>
          <p:cNvPr id="21"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7587" y="3350181"/>
            <a:ext cx="348734" cy="348734"/>
          </a:xfrm>
          <a:prstGeom prst="rect">
            <a:avLst/>
          </a:prstGeom>
        </p:spPr>
      </p:pic>
      <p:sp>
        <p:nvSpPr>
          <p:cNvPr id="22" name="Text 15"/>
          <p:cNvSpPr/>
          <p:nvPr/>
        </p:nvSpPr>
        <p:spPr>
          <a:xfrm>
            <a:off x="697587" y="3890486"/>
            <a:ext cx="2616518"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Academic Affiliation</a:t>
            </a:r>
            <a:endParaRPr lang="en-US" sz="1700" dirty="0"/>
          </a:p>
        </p:txBody>
      </p:sp>
      <p:sp>
        <p:nvSpPr>
          <p:cNvPr id="23" name="Text 16"/>
          <p:cNvSpPr/>
          <p:nvPr/>
        </p:nvSpPr>
        <p:spPr>
          <a:xfrm>
            <a:off x="697587" y="4254818"/>
            <a:ext cx="6521768" cy="262057"/>
          </a:xfrm>
          <a:prstGeom prst="rect">
            <a:avLst/>
          </a:prstGeom>
          <a:noFill/>
          <a:ln/>
        </p:spPr>
        <p:txBody>
          <a:bodyPr wrap="none" lIns="0" tIns="0" rIns="0" bIns="0" rtlCol="0" anchor="t"/>
          <a:lstStyle/>
          <a:p>
            <a:pPr algn="l" indent="0" marL="0">
              <a:lnSpc>
                <a:spcPts val="2050"/>
              </a:lnSpc>
              <a:buNone/>
            </a:pPr>
            <a:r>
              <a:rPr lang="en-US" sz="1350" dirty="0">
                <a:solidFill>
                  <a:srgbClr val="E5E0DF"/>
                </a:solidFill>
                <a:latin typeface="Roboto" pitchFamily="34" charset="0"/>
                <a:ea typeface="Roboto" pitchFamily="34" charset="-122"/>
                <a:cs typeface="Roboto" pitchFamily="34" charset="-120"/>
              </a:rPr>
              <a:t>Partnership with UTHSC for evidence-based innovation.</a:t>
            </a:r>
            <a:endParaRPr lang="en-US" sz="1350" dirty="0"/>
          </a:p>
        </p:txBody>
      </p:sp>
      <p:pic>
        <p:nvPicPr>
          <p:cNvPr id="24"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10926" y="3350181"/>
            <a:ext cx="348734" cy="348734"/>
          </a:xfrm>
          <a:prstGeom prst="rect">
            <a:avLst/>
          </a:prstGeom>
        </p:spPr>
      </p:pic>
      <p:sp>
        <p:nvSpPr>
          <p:cNvPr id="25" name="Text 17"/>
          <p:cNvSpPr/>
          <p:nvPr/>
        </p:nvSpPr>
        <p:spPr>
          <a:xfrm>
            <a:off x="7410926" y="3890486"/>
            <a:ext cx="3139797"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Regional Referral Center</a:t>
            </a:r>
            <a:endParaRPr lang="en-US" sz="1700" dirty="0"/>
          </a:p>
        </p:txBody>
      </p:sp>
      <p:sp>
        <p:nvSpPr>
          <p:cNvPr id="26" name="Text 18"/>
          <p:cNvSpPr/>
          <p:nvPr/>
        </p:nvSpPr>
        <p:spPr>
          <a:xfrm>
            <a:off x="7410926" y="4254818"/>
            <a:ext cx="6521887" cy="262057"/>
          </a:xfrm>
          <a:prstGeom prst="rect">
            <a:avLst/>
          </a:prstGeom>
          <a:noFill/>
          <a:ln/>
        </p:spPr>
        <p:txBody>
          <a:bodyPr wrap="none" lIns="0" tIns="0" rIns="0" bIns="0" rtlCol="0" anchor="t"/>
          <a:lstStyle/>
          <a:p>
            <a:pPr algn="l" indent="0" marL="0">
              <a:lnSpc>
                <a:spcPts val="2050"/>
              </a:lnSpc>
              <a:buNone/>
            </a:pPr>
            <a:r>
              <a:rPr lang="en-US" sz="1350" dirty="0">
                <a:solidFill>
                  <a:srgbClr val="E5E0DF"/>
                </a:solidFill>
                <a:latin typeface="Roboto" pitchFamily="34" charset="0"/>
                <a:ea typeface="Roboto" pitchFamily="34" charset="-122"/>
                <a:cs typeface="Roboto" pitchFamily="34" charset="-120"/>
              </a:rPr>
              <a:t>A trusted hub for specialized patient care.</a:t>
            </a:r>
            <a:endParaRPr lang="en-US" sz="1350" dirty="0"/>
          </a:p>
        </p:txBody>
      </p:sp>
      <p:pic>
        <p:nvPicPr>
          <p:cNvPr id="27"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7587" y="4823341"/>
            <a:ext cx="348734" cy="348734"/>
          </a:xfrm>
          <a:prstGeom prst="rect">
            <a:avLst/>
          </a:prstGeom>
        </p:spPr>
      </p:pic>
      <p:sp>
        <p:nvSpPr>
          <p:cNvPr id="28" name="Text 19"/>
          <p:cNvSpPr/>
          <p:nvPr/>
        </p:nvSpPr>
        <p:spPr>
          <a:xfrm>
            <a:off x="697587" y="5363647"/>
            <a:ext cx="2616518"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Community Healthcare</a:t>
            </a:r>
            <a:endParaRPr lang="en-US" sz="1700" dirty="0"/>
          </a:p>
        </p:txBody>
      </p:sp>
      <p:sp>
        <p:nvSpPr>
          <p:cNvPr id="29" name="Text 20"/>
          <p:cNvSpPr/>
          <p:nvPr/>
        </p:nvSpPr>
        <p:spPr>
          <a:xfrm>
            <a:off x="697587" y="5727978"/>
            <a:ext cx="6521768" cy="262057"/>
          </a:xfrm>
          <a:prstGeom prst="rect">
            <a:avLst/>
          </a:prstGeom>
          <a:noFill/>
          <a:ln/>
        </p:spPr>
        <p:txBody>
          <a:bodyPr wrap="none" lIns="0" tIns="0" rIns="0" bIns="0" rtlCol="0" anchor="t"/>
          <a:lstStyle/>
          <a:p>
            <a:pPr algn="l" indent="0" marL="0">
              <a:lnSpc>
                <a:spcPts val="2050"/>
              </a:lnSpc>
              <a:buNone/>
            </a:pPr>
            <a:r>
              <a:rPr lang="en-US" sz="1350" dirty="0">
                <a:solidFill>
                  <a:srgbClr val="E5E0DF"/>
                </a:solidFill>
                <a:latin typeface="Roboto" pitchFamily="34" charset="0"/>
                <a:ea typeface="Roboto" pitchFamily="34" charset="-122"/>
                <a:cs typeface="Roboto" pitchFamily="34" charset="-120"/>
              </a:rPr>
              <a:t>Leadership in local health initiatives.</a:t>
            </a:r>
            <a:endParaRPr lang="en-US" sz="1350" dirty="0"/>
          </a:p>
        </p:txBody>
      </p:sp>
      <p:pic>
        <p:nvPicPr>
          <p:cNvPr id="30" name="Image 7"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10926" y="4823341"/>
            <a:ext cx="348734" cy="348734"/>
          </a:xfrm>
          <a:prstGeom prst="rect">
            <a:avLst/>
          </a:prstGeom>
        </p:spPr>
      </p:pic>
      <p:sp>
        <p:nvSpPr>
          <p:cNvPr id="31" name="Text 21"/>
          <p:cNvSpPr/>
          <p:nvPr/>
        </p:nvSpPr>
        <p:spPr>
          <a:xfrm>
            <a:off x="7410926" y="5363647"/>
            <a:ext cx="2616518" cy="272415"/>
          </a:xfrm>
          <a:prstGeom prst="rect">
            <a:avLst/>
          </a:prstGeom>
          <a:noFill/>
          <a:ln/>
        </p:spPr>
        <p:txBody>
          <a:bodyPr wrap="none" lIns="0" tIns="0" rIns="0" bIns="0" rtlCol="0" anchor="t"/>
          <a:lstStyle/>
          <a:p>
            <a:pPr algn="l"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Innovation &amp; Quality</a:t>
            </a:r>
            <a:endParaRPr lang="en-US" sz="1700" dirty="0"/>
          </a:p>
        </p:txBody>
      </p:sp>
      <p:sp>
        <p:nvSpPr>
          <p:cNvPr id="32" name="Text 22"/>
          <p:cNvSpPr/>
          <p:nvPr/>
        </p:nvSpPr>
        <p:spPr>
          <a:xfrm>
            <a:off x="7410926" y="5727978"/>
            <a:ext cx="6521887" cy="262057"/>
          </a:xfrm>
          <a:prstGeom prst="rect">
            <a:avLst/>
          </a:prstGeom>
          <a:noFill/>
          <a:ln/>
        </p:spPr>
        <p:txBody>
          <a:bodyPr wrap="none" lIns="0" tIns="0" rIns="0" bIns="0" rtlCol="0" anchor="t"/>
          <a:lstStyle/>
          <a:p>
            <a:pPr algn="l" indent="0" marL="0">
              <a:lnSpc>
                <a:spcPts val="2050"/>
              </a:lnSpc>
              <a:buNone/>
            </a:pPr>
            <a:r>
              <a:rPr lang="en-US" sz="1350" dirty="0">
                <a:solidFill>
                  <a:srgbClr val="E5E0DF"/>
                </a:solidFill>
                <a:latin typeface="Roboto" pitchFamily="34" charset="0"/>
                <a:ea typeface="Roboto" pitchFamily="34" charset="-122"/>
                <a:cs typeface="Roboto" pitchFamily="34" charset="-120"/>
              </a:rPr>
              <a:t>Commitment to advanced care and excellence.</a:t>
            </a:r>
            <a:endParaRPr lang="en-US" sz="1350" dirty="0"/>
          </a:p>
        </p:txBody>
      </p:sp>
      <p:sp>
        <p:nvSpPr>
          <p:cNvPr id="33" name="Text 23"/>
          <p:cNvSpPr/>
          <p:nvPr/>
        </p:nvSpPr>
        <p:spPr>
          <a:xfrm>
            <a:off x="697587" y="6219825"/>
            <a:ext cx="3924776" cy="272415"/>
          </a:xfrm>
          <a:prstGeom prst="rect">
            <a:avLst/>
          </a:prstGeom>
          <a:noFill/>
          <a:ln/>
        </p:spPr>
        <p:txBody>
          <a:bodyPr wrap="none" lIns="0" tIns="0" rIns="0" bIns="0" rtlCol="0" anchor="t"/>
          <a:lstStyle/>
          <a:p>
            <a:pPr algn="l" indent="0" marL="0">
              <a:lnSpc>
                <a:spcPts val="2100"/>
              </a:lnSpc>
              <a:buNone/>
            </a:pPr>
            <a:r>
              <a:rPr lang="en-US" sz="1700" dirty="0">
                <a:solidFill>
                  <a:srgbClr val="FFFFFF"/>
                </a:solidFill>
                <a:latin typeface="Roboto Mono Medium" pitchFamily="34" charset="0"/>
                <a:ea typeface="Roboto Mono Medium" pitchFamily="34" charset="-122"/>
                <a:cs typeface="Roboto Mono Medium" pitchFamily="34" charset="-120"/>
              </a:rPr>
              <a:t>Central to Regional Healthcare</a:t>
            </a:r>
            <a:endParaRPr lang="en-US" sz="1700" dirty="0"/>
          </a:p>
        </p:txBody>
      </p:sp>
      <p:sp>
        <p:nvSpPr>
          <p:cNvPr id="34" name="Shape 24"/>
          <p:cNvSpPr/>
          <p:nvPr/>
        </p:nvSpPr>
        <p:spPr>
          <a:xfrm>
            <a:off x="697587" y="6722031"/>
            <a:ext cx="13235226" cy="683895"/>
          </a:xfrm>
          <a:prstGeom prst="roundRect">
            <a:avLst>
              <a:gd name="adj" fmla="val 3825"/>
            </a:avLst>
          </a:prstGeom>
          <a:solidFill>
            <a:srgbClr val="3D4D00"/>
          </a:solidFill>
          <a:ln/>
        </p:spPr>
      </p:sp>
      <p:pic>
        <p:nvPicPr>
          <p:cNvPr id="35" name="Image 8" descr="preencoded.png">    </p:cNvPr>
          <p:cNvPicPr>
            <a:picLocks noChangeAspect="1"/>
          </p:cNvPicPr>
          <p:nvPr/>
        </p:nvPicPr>
        <p:blipFill>
          <a:blip r:embed="rId17"/>
          <a:stretch>
            <a:fillRect/>
          </a:stretch>
        </p:blipFill>
        <p:spPr>
          <a:xfrm>
            <a:off x="871895" y="6970276"/>
            <a:ext cx="218003" cy="174307"/>
          </a:xfrm>
          <a:prstGeom prst="rect">
            <a:avLst/>
          </a:prstGeom>
        </p:spPr>
      </p:pic>
      <p:sp>
        <p:nvSpPr>
          <p:cNvPr id="36" name="Text 25"/>
          <p:cNvSpPr/>
          <p:nvPr/>
        </p:nvSpPr>
        <p:spPr>
          <a:xfrm>
            <a:off x="1264206" y="6918841"/>
            <a:ext cx="12494300" cy="262057"/>
          </a:xfrm>
          <a:prstGeom prst="rect">
            <a:avLst/>
          </a:prstGeom>
          <a:noFill/>
          <a:ln/>
        </p:spPr>
        <p:txBody>
          <a:bodyPr wrap="none" lIns="0" tIns="0" rIns="0" bIns="0" rtlCol="0" anchor="t"/>
          <a:lstStyle/>
          <a:p>
            <a:pPr algn="l" indent="0" marL="0">
              <a:lnSpc>
                <a:spcPts val="2050"/>
              </a:lnSpc>
              <a:buNone/>
            </a:pPr>
            <a:r>
              <a:rPr lang="en-US" sz="1350" dirty="0">
                <a:solidFill>
                  <a:srgbClr val="FFFFFF"/>
                </a:solidFill>
                <a:latin typeface="Roboto" pitchFamily="34" charset="0"/>
                <a:ea typeface="Roboto" pitchFamily="34" charset="-122"/>
                <a:cs typeface="Roboto" pitchFamily="34" charset="-120"/>
              </a:rPr>
              <a:t>When Methodist adopts innovation, the region follows.</a:t>
            </a:r>
            <a:endParaRPr lang="en-US" sz="13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3402449" y="272891"/>
            <a:ext cx="7825502" cy="620316"/>
          </a:xfrm>
          <a:prstGeom prst="rect">
            <a:avLst/>
          </a:prstGeom>
          <a:noFill/>
          <a:ln/>
        </p:spPr>
        <p:txBody>
          <a:bodyPr wrap="squar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Perfect Synergy: ActiGraft + Your Hyperbaric Oxygen Program</a:t>
            </a:r>
            <a:endParaRPr lang="en-US" sz="1950" dirty="0"/>
          </a:p>
        </p:txBody>
      </p:sp>
      <p:sp>
        <p:nvSpPr>
          <p:cNvPr id="3" name="Text 1"/>
          <p:cNvSpPr/>
          <p:nvPr/>
        </p:nvSpPr>
        <p:spPr>
          <a:xfrm>
            <a:off x="3402449" y="992386"/>
            <a:ext cx="7825502" cy="118943"/>
          </a:xfrm>
          <a:prstGeom prst="rect">
            <a:avLst/>
          </a:prstGeom>
          <a:noFill/>
          <a:ln/>
        </p:spPr>
        <p:txBody>
          <a:bodyPr wrap="none" lIns="0" tIns="0" rIns="0" bIns="0" rtlCol="0" anchor="t"/>
          <a:lstStyle/>
          <a:p>
            <a:pPr algn="l" indent="0" marL="0">
              <a:lnSpc>
                <a:spcPts val="900"/>
              </a:lnSpc>
              <a:buNone/>
            </a:pPr>
            <a:r>
              <a:rPr lang="en-US" sz="750" dirty="0">
                <a:solidFill>
                  <a:srgbClr val="E5E0DF"/>
                </a:solidFill>
                <a:latin typeface="Roboto" pitchFamily="34" charset="0"/>
                <a:ea typeface="Roboto" pitchFamily="34" charset="-122"/>
                <a:cs typeface="Roboto" pitchFamily="34" charset="-120"/>
              </a:rPr>
              <a:t>This will highlight how ActiGraft complements Methodist Le Bonheur's existing limb preservation and HBOT capabilities.</a:t>
            </a:r>
            <a:endParaRPr lang="en-US" sz="750" dirty="0"/>
          </a:p>
        </p:txBody>
      </p:sp>
      <p:pic>
        <p:nvPicPr>
          <p:cNvPr id="4" name="Image 0" descr="preencoded.png">    </p:cNvPr>
          <p:cNvPicPr>
            <a:picLocks noChangeAspect="1"/>
          </p:cNvPicPr>
          <p:nvPr/>
        </p:nvPicPr>
        <p:blipFill>
          <a:blip r:embed="rId1"/>
          <a:stretch>
            <a:fillRect/>
          </a:stretch>
        </p:blipFill>
        <p:spPr>
          <a:xfrm>
            <a:off x="4380667" y="1167051"/>
            <a:ext cx="5869067" cy="3668078"/>
          </a:xfrm>
          <a:prstGeom prst="rect">
            <a:avLst/>
          </a:prstGeom>
        </p:spPr>
      </p:pic>
      <p:sp>
        <p:nvSpPr>
          <p:cNvPr id="5" name="Text 2"/>
          <p:cNvSpPr/>
          <p:nvPr/>
        </p:nvSpPr>
        <p:spPr>
          <a:xfrm>
            <a:off x="4709398" y="2891047"/>
            <a:ext cx="1690250" cy="220085"/>
          </a:xfrm>
          <a:prstGeom prst="rect">
            <a:avLst/>
          </a:prstGeom>
          <a:noFill/>
          <a:ln/>
        </p:spPr>
        <p:txBody>
          <a:bodyPr wrap="none" lIns="0" tIns="0" rIns="0" bIns="0" rtlCol="0" anchor="t"/>
          <a:lstStyle/>
          <a:p>
            <a:pPr algn="ctr" indent="0" marL="0">
              <a:lnSpc>
                <a:spcPts val="1700"/>
              </a:lnSpc>
              <a:buNone/>
            </a:pPr>
            <a:r>
              <a:rPr lang="en-US" sz="1350" dirty="0">
                <a:solidFill>
                  <a:srgbClr val="000000"/>
                </a:solidFill>
                <a:latin typeface="Roboto Mono Medium" pitchFamily="34" charset="0"/>
                <a:ea typeface="Roboto Mono Medium" pitchFamily="34" charset="-122"/>
                <a:cs typeface="Roboto Mono Medium" pitchFamily="34" charset="-120"/>
              </a:rPr>
              <a:t>HBOT</a:t>
            </a:r>
            <a:endParaRPr lang="en-US" sz="1350" dirty="0"/>
          </a:p>
        </p:txBody>
      </p:sp>
      <p:sp>
        <p:nvSpPr>
          <p:cNvPr id="6" name="Text 3"/>
          <p:cNvSpPr/>
          <p:nvPr/>
        </p:nvSpPr>
        <p:spPr>
          <a:xfrm>
            <a:off x="8377476" y="2891047"/>
            <a:ext cx="1690250" cy="220085"/>
          </a:xfrm>
          <a:prstGeom prst="rect">
            <a:avLst/>
          </a:prstGeom>
          <a:noFill/>
          <a:ln/>
        </p:spPr>
        <p:txBody>
          <a:bodyPr wrap="none" lIns="0" tIns="0" rIns="0" bIns="0" rtlCol="0" anchor="t"/>
          <a:lstStyle/>
          <a:p>
            <a:pPr algn="ctr" indent="0" marL="0">
              <a:lnSpc>
                <a:spcPts val="1700"/>
              </a:lnSpc>
              <a:buNone/>
            </a:pPr>
            <a:r>
              <a:rPr lang="en-US" sz="1350" dirty="0">
                <a:solidFill>
                  <a:srgbClr val="000000"/>
                </a:solidFill>
                <a:latin typeface="Roboto Mono Medium" pitchFamily="34" charset="0"/>
                <a:ea typeface="Roboto Mono Medium" pitchFamily="34" charset="-122"/>
                <a:cs typeface="Roboto Mono Medium" pitchFamily="34" charset="-120"/>
              </a:rPr>
              <a:t>ActiGraft</a:t>
            </a:r>
            <a:endParaRPr lang="en-US" sz="1350" dirty="0"/>
          </a:p>
        </p:txBody>
      </p:sp>
      <p:sp>
        <p:nvSpPr>
          <p:cNvPr id="7" name="Text 4"/>
          <p:cNvSpPr/>
          <p:nvPr/>
        </p:nvSpPr>
        <p:spPr>
          <a:xfrm>
            <a:off x="6763521" y="2781005"/>
            <a:ext cx="1103358" cy="440169"/>
          </a:xfrm>
          <a:prstGeom prst="rect">
            <a:avLst/>
          </a:prstGeom>
          <a:noFill/>
          <a:ln/>
        </p:spPr>
        <p:txBody>
          <a:bodyPr wrap="square" lIns="0" tIns="0" rIns="0" bIns="0" rtlCol="0" anchor="t"/>
          <a:lstStyle/>
          <a:p>
            <a:pPr algn="ctr" indent="0" marL="0">
              <a:lnSpc>
                <a:spcPts val="1700"/>
              </a:lnSpc>
              <a:buNone/>
            </a:pPr>
            <a:r>
              <a:rPr lang="en-US" sz="1350" dirty="0">
                <a:solidFill>
                  <a:srgbClr val="000000"/>
                </a:solidFill>
                <a:latin typeface="Roboto Mono Medium" pitchFamily="34" charset="0"/>
                <a:ea typeface="Roboto Mono Medium" pitchFamily="34" charset="-122"/>
                <a:cs typeface="Roboto Mono Medium" pitchFamily="34" charset="-120"/>
              </a:rPr>
              <a:t>Superior Outcomes</a:t>
            </a:r>
            <a:endParaRPr lang="en-US" sz="1350" dirty="0"/>
          </a:p>
        </p:txBody>
      </p:sp>
      <p:sp>
        <p:nvSpPr>
          <p:cNvPr id="8" name="Text 5"/>
          <p:cNvSpPr/>
          <p:nvPr/>
        </p:nvSpPr>
        <p:spPr>
          <a:xfrm>
            <a:off x="3402449" y="4890849"/>
            <a:ext cx="7825502" cy="118943"/>
          </a:xfrm>
          <a:prstGeom prst="rect">
            <a:avLst/>
          </a:prstGeom>
          <a:noFill/>
          <a:ln/>
        </p:spPr>
        <p:txBody>
          <a:bodyPr wrap="none" lIns="0" tIns="0" rIns="0" bIns="0" rtlCol="0" anchor="t"/>
          <a:lstStyle/>
          <a:p>
            <a:pPr algn="l" indent="0" marL="0">
              <a:lnSpc>
                <a:spcPts val="900"/>
              </a:lnSpc>
              <a:buNone/>
            </a:pPr>
            <a:r>
              <a:rPr lang="en-US" sz="750" dirty="0">
                <a:solidFill>
                  <a:srgbClr val="E5E0DF"/>
                </a:solidFill>
                <a:latin typeface="Roboto" pitchFamily="34" charset="0"/>
                <a:ea typeface="Roboto" pitchFamily="34" charset="-122"/>
                <a:cs typeface="Roboto" pitchFamily="34" charset="-120"/>
              </a:rPr>
              <a:t>Both HBOT and ActiGraft offer distinct advantages that, when combined, create a powerful synergistic effect for advanced wound healing and limb preservation.</a:t>
            </a:r>
            <a:endParaRPr lang="en-US" sz="750" dirty="0"/>
          </a:p>
        </p:txBody>
      </p:sp>
      <p:sp>
        <p:nvSpPr>
          <p:cNvPr id="9" name="Shape 6"/>
          <p:cNvSpPr/>
          <p:nvPr/>
        </p:nvSpPr>
        <p:spPr>
          <a:xfrm>
            <a:off x="3331012" y="5065514"/>
            <a:ext cx="3934658" cy="2287429"/>
          </a:xfrm>
          <a:prstGeom prst="roundRect">
            <a:avLst>
              <a:gd name="adj" fmla="val 651"/>
            </a:avLst>
          </a:prstGeom>
          <a:solidFill>
            <a:srgbClr val="5E98F1"/>
          </a:solidFill>
          <a:ln/>
        </p:spPr>
      </p:sp>
      <p:sp>
        <p:nvSpPr>
          <p:cNvPr id="10" name="Text 7"/>
          <p:cNvSpPr/>
          <p:nvPr/>
        </p:nvSpPr>
        <p:spPr>
          <a:xfrm>
            <a:off x="3430191" y="5115044"/>
            <a:ext cx="2454593" cy="155019"/>
          </a:xfrm>
          <a:prstGeom prst="rect">
            <a:avLst/>
          </a:prstGeom>
          <a:noFill/>
          <a:ln/>
        </p:spPr>
        <p:txBody>
          <a:bodyPr wrap="none" lIns="0" tIns="0" rIns="0" bIns="0" rtlCol="0" anchor="t"/>
          <a:lstStyle/>
          <a:p>
            <a:pPr algn="l" indent="0" marL="0">
              <a:lnSpc>
                <a:spcPts val="1200"/>
              </a:lnSpc>
              <a:buNone/>
            </a:pPr>
            <a:r>
              <a:rPr lang="en-US" sz="950" dirty="0">
                <a:solidFill>
                  <a:srgbClr val="000000"/>
                </a:solidFill>
                <a:latin typeface="Roboto Mono Medium" pitchFamily="34" charset="0"/>
                <a:ea typeface="Roboto Mono Medium" pitchFamily="34" charset="-122"/>
                <a:cs typeface="Roboto Mono Medium" pitchFamily="34" charset="-120"/>
              </a:rPr>
              <a:t>Your Limb Preservation Excellence</a:t>
            </a:r>
            <a:endParaRPr lang="en-US" sz="950" dirty="0"/>
          </a:p>
        </p:txBody>
      </p:sp>
      <p:sp>
        <p:nvSpPr>
          <p:cNvPr id="11" name="Text 8"/>
          <p:cNvSpPr/>
          <p:nvPr/>
        </p:nvSpPr>
        <p:spPr>
          <a:xfrm>
            <a:off x="3430191" y="5319593"/>
            <a:ext cx="3736300" cy="237887"/>
          </a:xfrm>
          <a:prstGeom prst="rect">
            <a:avLst/>
          </a:prstGeom>
          <a:noFill/>
          <a:ln/>
        </p:spPr>
        <p:txBody>
          <a:bodyPr wrap="square" lIns="0" tIns="0" rIns="0" bIns="0" rtlCol="0" anchor="t"/>
          <a:lstStyle/>
          <a:p>
            <a:pPr algn="l" indent="0" marL="0">
              <a:lnSpc>
                <a:spcPts val="900"/>
              </a:lnSpc>
              <a:buNone/>
            </a:pPr>
            <a:r>
              <a:rPr lang="en-US" sz="750" dirty="0">
                <a:solidFill>
                  <a:srgbClr val="000000"/>
                </a:solidFill>
                <a:latin typeface="Roboto" pitchFamily="34" charset="0"/>
                <a:ea typeface="Roboto" pitchFamily="34" charset="-122"/>
                <a:cs typeface="Roboto" pitchFamily="34" charset="-120"/>
              </a:rPr>
              <a:t>Methodist Le Bonheur is recognized for comprehensive limb salvage programs including:</a:t>
            </a:r>
            <a:endParaRPr lang="en-US" sz="750" dirty="0"/>
          </a:p>
        </p:txBody>
      </p:sp>
      <p:sp>
        <p:nvSpPr>
          <p:cNvPr id="12" name="Text 9"/>
          <p:cNvSpPr/>
          <p:nvPr/>
        </p:nvSpPr>
        <p:spPr>
          <a:xfrm>
            <a:off x="3430191" y="5602129"/>
            <a:ext cx="3736300" cy="527566"/>
          </a:xfrm>
          <a:prstGeom prst="rect">
            <a:avLst/>
          </a:prstGeom>
          <a:noFill/>
          <a:ln/>
        </p:spPr>
        <p:txBody>
          <a:bodyPr wrap="square" lIns="0" tIns="0" rIns="0" bIns="0" rtlCol="0" anchor="t"/>
          <a:lstStyle/>
          <a:p>
            <a:pPr algn="l" marL="342900" indent="-342900">
              <a:lnSpc>
                <a:spcPts val="900"/>
              </a:lnSpc>
              <a:buSzPct val="100000"/>
              <a:buChar char="•"/>
            </a:pPr>
            <a:r>
              <a:rPr lang="en-US" sz="750" dirty="0">
                <a:solidFill>
                  <a:srgbClr val="000000"/>
                </a:solidFill>
                <a:latin typeface="Roboto" pitchFamily="34" charset="0"/>
                <a:ea typeface="Roboto" pitchFamily="34" charset="-122"/>
                <a:cs typeface="Roboto" pitchFamily="34" charset="-120"/>
              </a:rPr>
              <a:t>Hyperbaric oxygen therapy (HBOT)</a:t>
            </a:r>
            <a:endParaRPr lang="en-US" sz="750" dirty="0"/>
          </a:p>
          <a:p>
            <a:pPr algn="l" marL="342900" indent="-342900">
              <a:lnSpc>
                <a:spcPts val="900"/>
              </a:lnSpc>
              <a:buSzPct val="100000"/>
              <a:buChar char="•"/>
            </a:pPr>
            <a:r>
              <a:rPr lang="en-US" sz="750" dirty="0">
                <a:solidFill>
                  <a:srgbClr val="000000"/>
                </a:solidFill>
                <a:latin typeface="Roboto" pitchFamily="34" charset="0"/>
                <a:ea typeface="Roboto" pitchFamily="34" charset="-122"/>
                <a:cs typeface="Roboto" pitchFamily="34" charset="-120"/>
              </a:rPr>
              <a:t>Advanced wound care protocols</a:t>
            </a:r>
            <a:endParaRPr lang="en-US" sz="750" dirty="0"/>
          </a:p>
          <a:p>
            <a:pPr algn="l" marL="342900" indent="-342900">
              <a:lnSpc>
                <a:spcPts val="900"/>
              </a:lnSpc>
              <a:buSzPct val="100000"/>
              <a:buChar char="•"/>
            </a:pPr>
            <a:r>
              <a:rPr lang="en-US" sz="750" dirty="0">
                <a:solidFill>
                  <a:srgbClr val="000000"/>
                </a:solidFill>
                <a:latin typeface="Roboto" pitchFamily="34" charset="0"/>
                <a:ea typeface="Roboto" pitchFamily="34" charset="-122"/>
                <a:cs typeface="Roboto" pitchFamily="34" charset="-120"/>
              </a:rPr>
              <a:t>Multidisciplinary approach</a:t>
            </a:r>
            <a:endParaRPr lang="en-US" sz="750" dirty="0"/>
          </a:p>
          <a:p>
            <a:pPr algn="l" marL="342900" indent="-342900">
              <a:lnSpc>
                <a:spcPts val="900"/>
              </a:lnSpc>
              <a:buSzPct val="100000"/>
              <a:buChar char="•"/>
            </a:pPr>
            <a:r>
              <a:rPr lang="en-US" sz="750" dirty="0">
                <a:solidFill>
                  <a:srgbClr val="000000"/>
                </a:solidFill>
                <a:latin typeface="Roboto" pitchFamily="34" charset="0"/>
                <a:ea typeface="Roboto" pitchFamily="34" charset="-122"/>
                <a:cs typeface="Roboto" pitchFamily="34" charset="-120"/>
              </a:rPr>
              <a:t>Vascular intervention capabilities</a:t>
            </a:r>
            <a:endParaRPr lang="en-US" sz="750" dirty="0"/>
          </a:p>
        </p:txBody>
      </p:sp>
      <p:sp>
        <p:nvSpPr>
          <p:cNvPr id="13" name="Text 10"/>
          <p:cNvSpPr/>
          <p:nvPr/>
        </p:nvSpPr>
        <p:spPr>
          <a:xfrm>
            <a:off x="7443788" y="5115044"/>
            <a:ext cx="2082641" cy="155019"/>
          </a:xfrm>
          <a:prstGeom prst="rect">
            <a:avLst/>
          </a:prstGeom>
          <a:noFill/>
          <a:ln/>
        </p:spPr>
        <p:txBody>
          <a:bodyPr wrap="none" lIns="0" tIns="0" rIns="0" bIns="0" rtlCol="0" anchor="t"/>
          <a:lstStyle/>
          <a:p>
            <a:pPr algn="l" indent="0" marL="0">
              <a:lnSpc>
                <a:spcPts val="1200"/>
              </a:lnSpc>
              <a:buNone/>
            </a:pPr>
            <a:r>
              <a:rPr lang="en-US" sz="950" dirty="0">
                <a:solidFill>
                  <a:srgbClr val="FFFFFF"/>
                </a:solidFill>
                <a:latin typeface="Roboto Mono Medium" pitchFamily="34" charset="0"/>
                <a:ea typeface="Roboto Mono Medium" pitchFamily="34" charset="-122"/>
                <a:cs typeface="Roboto Mono Medium" pitchFamily="34" charset="-120"/>
              </a:rPr>
              <a:t>Key Contributions to Healing</a:t>
            </a:r>
            <a:endParaRPr lang="en-US" sz="950" dirty="0"/>
          </a:p>
        </p:txBody>
      </p:sp>
      <p:sp>
        <p:nvSpPr>
          <p:cNvPr id="14" name="Shape 11"/>
          <p:cNvSpPr/>
          <p:nvPr/>
        </p:nvSpPr>
        <p:spPr>
          <a:xfrm>
            <a:off x="7443788" y="5325785"/>
            <a:ext cx="3791783" cy="960953"/>
          </a:xfrm>
          <a:prstGeom prst="roundRect">
            <a:avLst>
              <a:gd name="adj" fmla="val 1549"/>
            </a:avLst>
          </a:prstGeom>
          <a:solidFill>
            <a:srgbClr val="212121"/>
          </a:solidFill>
          <a:ln w="15240">
            <a:solidFill>
              <a:srgbClr val="595959"/>
            </a:solidFill>
            <a:prstDash val="solid"/>
          </a:ln>
        </p:spPr>
      </p:sp>
      <p:sp>
        <p:nvSpPr>
          <p:cNvPr id="15" name="Text 12"/>
          <p:cNvSpPr/>
          <p:nvPr/>
        </p:nvSpPr>
        <p:spPr>
          <a:xfrm>
            <a:off x="7558207" y="5440204"/>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E5E0DF"/>
                </a:solidFill>
                <a:latin typeface="Roboto Mono Medium" pitchFamily="34" charset="0"/>
                <a:ea typeface="Roboto Mono Medium" pitchFamily="34" charset="-122"/>
                <a:cs typeface="Roboto Mono Medium" pitchFamily="34" charset="-120"/>
              </a:rPr>
              <a:t>HBOT Benefits:</a:t>
            </a:r>
            <a:endParaRPr lang="en-US" sz="950" dirty="0"/>
          </a:p>
        </p:txBody>
      </p:sp>
      <p:sp>
        <p:nvSpPr>
          <p:cNvPr id="16" name="Text 13"/>
          <p:cNvSpPr/>
          <p:nvPr/>
        </p:nvSpPr>
        <p:spPr>
          <a:xfrm>
            <a:off x="7558207" y="5644753"/>
            <a:ext cx="3562945" cy="527566"/>
          </a:xfrm>
          <a:prstGeom prst="rect">
            <a:avLst/>
          </a:prstGeom>
          <a:noFill/>
          <a:ln/>
        </p:spPr>
        <p:txBody>
          <a:bodyPr wrap="square" lIns="0" tIns="0" rIns="0" bIns="0" rtlCol="0" anchor="t"/>
          <a:lstStyle/>
          <a:p>
            <a:pPr algn="l" marL="342900" indent="-342900">
              <a:lnSpc>
                <a:spcPts val="900"/>
              </a:lnSpc>
              <a:buSzPct val="100000"/>
              <a:buChar char="•"/>
            </a:pPr>
            <a:r>
              <a:rPr lang="en-US" sz="750" dirty="0">
                <a:solidFill>
                  <a:srgbClr val="E5E0DF"/>
                </a:solidFill>
                <a:latin typeface="Roboto" pitchFamily="34" charset="0"/>
                <a:ea typeface="Roboto" pitchFamily="34" charset="-122"/>
                <a:cs typeface="Roboto" pitchFamily="34" charset="-120"/>
              </a:rPr>
              <a:t>Increases tissue oxygenation</a:t>
            </a:r>
            <a:endParaRPr lang="en-US" sz="750" dirty="0"/>
          </a:p>
          <a:p>
            <a:pPr algn="l" marL="342900" indent="-342900">
              <a:lnSpc>
                <a:spcPts val="900"/>
              </a:lnSpc>
              <a:buSzPct val="100000"/>
              <a:buChar char="•"/>
            </a:pPr>
            <a:r>
              <a:rPr lang="en-US" sz="750" dirty="0">
                <a:solidFill>
                  <a:srgbClr val="E5E0DF"/>
                </a:solidFill>
                <a:latin typeface="Roboto" pitchFamily="34" charset="0"/>
                <a:ea typeface="Roboto" pitchFamily="34" charset="-122"/>
                <a:cs typeface="Roboto" pitchFamily="34" charset="-120"/>
              </a:rPr>
              <a:t>Enhances angiogenesis</a:t>
            </a:r>
            <a:endParaRPr lang="en-US" sz="750" dirty="0"/>
          </a:p>
          <a:p>
            <a:pPr algn="l" marL="342900" indent="-342900">
              <a:lnSpc>
                <a:spcPts val="900"/>
              </a:lnSpc>
              <a:buSzPct val="100000"/>
              <a:buChar char="•"/>
            </a:pPr>
            <a:r>
              <a:rPr lang="en-US" sz="750" dirty="0">
                <a:solidFill>
                  <a:srgbClr val="E5E0DF"/>
                </a:solidFill>
                <a:latin typeface="Roboto" pitchFamily="34" charset="0"/>
                <a:ea typeface="Roboto" pitchFamily="34" charset="-122"/>
                <a:cs typeface="Roboto" pitchFamily="34" charset="-120"/>
              </a:rPr>
              <a:t>Reduces inflammation</a:t>
            </a:r>
            <a:endParaRPr lang="en-US" sz="750" dirty="0"/>
          </a:p>
          <a:p>
            <a:pPr algn="l" marL="342900" indent="-342900">
              <a:lnSpc>
                <a:spcPts val="900"/>
              </a:lnSpc>
              <a:buSzPct val="100000"/>
              <a:buChar char="•"/>
            </a:pPr>
            <a:r>
              <a:rPr lang="en-US" sz="750" dirty="0">
                <a:solidFill>
                  <a:srgbClr val="E5E0DF"/>
                </a:solidFill>
                <a:latin typeface="Roboto" pitchFamily="34" charset="0"/>
                <a:ea typeface="Roboto" pitchFamily="34" charset="-122"/>
                <a:cs typeface="Roboto" pitchFamily="34" charset="-120"/>
              </a:rPr>
              <a:t>Prepares wound bed</a:t>
            </a:r>
            <a:endParaRPr lang="en-US" sz="750" dirty="0"/>
          </a:p>
        </p:txBody>
      </p:sp>
      <p:sp>
        <p:nvSpPr>
          <p:cNvPr id="17" name="Shape 14"/>
          <p:cNvSpPr/>
          <p:nvPr/>
        </p:nvSpPr>
        <p:spPr>
          <a:xfrm>
            <a:off x="7443788" y="6336268"/>
            <a:ext cx="3791783" cy="960953"/>
          </a:xfrm>
          <a:prstGeom prst="roundRect">
            <a:avLst>
              <a:gd name="adj" fmla="val 1549"/>
            </a:avLst>
          </a:prstGeom>
          <a:solidFill>
            <a:srgbClr val="212121"/>
          </a:solidFill>
          <a:ln w="15240">
            <a:solidFill>
              <a:srgbClr val="595959"/>
            </a:solidFill>
            <a:prstDash val="solid"/>
          </a:ln>
        </p:spPr>
      </p:sp>
      <p:sp>
        <p:nvSpPr>
          <p:cNvPr id="18" name="Text 15"/>
          <p:cNvSpPr/>
          <p:nvPr/>
        </p:nvSpPr>
        <p:spPr>
          <a:xfrm>
            <a:off x="7558207" y="6450687"/>
            <a:ext cx="1413272" cy="155019"/>
          </a:xfrm>
          <a:prstGeom prst="rect">
            <a:avLst/>
          </a:prstGeom>
          <a:noFill/>
          <a:ln/>
        </p:spPr>
        <p:txBody>
          <a:bodyPr wrap="none" lIns="0" tIns="0" rIns="0" bIns="0" rtlCol="0" anchor="t"/>
          <a:lstStyle/>
          <a:p>
            <a:pPr algn="l" indent="0" marL="0">
              <a:lnSpc>
                <a:spcPts val="1200"/>
              </a:lnSpc>
              <a:buNone/>
            </a:pPr>
            <a:r>
              <a:rPr lang="en-US" sz="950" dirty="0">
                <a:solidFill>
                  <a:srgbClr val="E5E0DF"/>
                </a:solidFill>
                <a:latin typeface="Roboto Mono Medium" pitchFamily="34" charset="0"/>
                <a:ea typeface="Roboto Mono Medium" pitchFamily="34" charset="-122"/>
                <a:cs typeface="Roboto Mono Medium" pitchFamily="34" charset="-120"/>
              </a:rPr>
              <a:t>ActiGraft Benefits:</a:t>
            </a:r>
            <a:endParaRPr lang="en-US" sz="950" dirty="0"/>
          </a:p>
        </p:txBody>
      </p:sp>
      <p:sp>
        <p:nvSpPr>
          <p:cNvPr id="19" name="Text 16"/>
          <p:cNvSpPr/>
          <p:nvPr/>
        </p:nvSpPr>
        <p:spPr>
          <a:xfrm>
            <a:off x="7558207" y="6655237"/>
            <a:ext cx="3562945" cy="527566"/>
          </a:xfrm>
          <a:prstGeom prst="rect">
            <a:avLst/>
          </a:prstGeom>
          <a:noFill/>
          <a:ln/>
        </p:spPr>
        <p:txBody>
          <a:bodyPr wrap="square" lIns="0" tIns="0" rIns="0" bIns="0" rtlCol="0" anchor="t"/>
          <a:lstStyle/>
          <a:p>
            <a:pPr algn="l" marL="342900" indent="-342900">
              <a:lnSpc>
                <a:spcPts val="900"/>
              </a:lnSpc>
              <a:buSzPct val="100000"/>
              <a:buChar char="•"/>
            </a:pPr>
            <a:r>
              <a:rPr lang="en-US" sz="750" dirty="0">
                <a:solidFill>
                  <a:srgbClr val="E5E0DF"/>
                </a:solidFill>
                <a:latin typeface="Roboto" pitchFamily="34" charset="0"/>
                <a:ea typeface="Roboto" pitchFamily="34" charset="-122"/>
                <a:cs typeface="Roboto" pitchFamily="34" charset="-120"/>
              </a:rPr>
              <a:t>Delivers growth factors &amp; stem cells</a:t>
            </a:r>
            <a:endParaRPr lang="en-US" sz="750" dirty="0"/>
          </a:p>
          <a:p>
            <a:pPr algn="l" marL="342900" indent="-342900">
              <a:lnSpc>
                <a:spcPts val="900"/>
              </a:lnSpc>
              <a:buSzPct val="100000"/>
              <a:buChar char="•"/>
            </a:pPr>
            <a:r>
              <a:rPr lang="en-US" sz="750" dirty="0">
                <a:solidFill>
                  <a:srgbClr val="E5E0DF"/>
                </a:solidFill>
                <a:latin typeface="Roboto" pitchFamily="34" charset="0"/>
                <a:ea typeface="Roboto" pitchFamily="34" charset="-122"/>
                <a:cs typeface="Roboto" pitchFamily="34" charset="-120"/>
              </a:rPr>
              <a:t>Creates biological scaffold</a:t>
            </a:r>
            <a:endParaRPr lang="en-US" sz="750" dirty="0"/>
          </a:p>
          <a:p>
            <a:pPr algn="l" marL="342900" indent="-342900">
              <a:lnSpc>
                <a:spcPts val="900"/>
              </a:lnSpc>
              <a:buSzPct val="100000"/>
              <a:buChar char="•"/>
            </a:pPr>
            <a:r>
              <a:rPr lang="en-US" sz="750" dirty="0">
                <a:solidFill>
                  <a:srgbClr val="E5E0DF"/>
                </a:solidFill>
                <a:latin typeface="Roboto" pitchFamily="34" charset="0"/>
                <a:ea typeface="Roboto" pitchFamily="34" charset="-122"/>
                <a:cs typeface="Roboto" pitchFamily="34" charset="-120"/>
              </a:rPr>
              <a:t>Promotes tissue regeneration</a:t>
            </a:r>
            <a:endParaRPr lang="en-US" sz="750" dirty="0"/>
          </a:p>
          <a:p>
            <a:pPr algn="l" marL="342900" indent="-342900">
              <a:lnSpc>
                <a:spcPts val="900"/>
              </a:lnSpc>
              <a:buSzPct val="100000"/>
              <a:buChar char="•"/>
            </a:pPr>
            <a:r>
              <a:rPr lang="en-US" sz="750" dirty="0">
                <a:solidFill>
                  <a:srgbClr val="E5E0DF"/>
                </a:solidFill>
                <a:latin typeface="Roboto" pitchFamily="34" charset="0"/>
                <a:ea typeface="Roboto" pitchFamily="34" charset="-122"/>
                <a:cs typeface="Roboto" pitchFamily="34" charset="-120"/>
              </a:rPr>
              <a:t>Autologous (patient's own blood)</a:t>
            </a:r>
            <a:endParaRPr lang="en-US" sz="750" dirty="0"/>
          </a:p>
        </p:txBody>
      </p:sp>
      <p:sp>
        <p:nvSpPr>
          <p:cNvPr id="20" name="Shape 17"/>
          <p:cNvSpPr/>
          <p:nvPr/>
        </p:nvSpPr>
        <p:spPr>
          <a:xfrm>
            <a:off x="3402449" y="7408664"/>
            <a:ext cx="2575441" cy="621030"/>
          </a:xfrm>
          <a:prstGeom prst="roundRect">
            <a:avLst>
              <a:gd name="adj" fmla="val 2397"/>
            </a:avLst>
          </a:prstGeom>
          <a:solidFill>
            <a:srgbClr val="404040"/>
          </a:solidFill>
          <a:ln/>
        </p:spPr>
      </p:sp>
      <p:sp>
        <p:nvSpPr>
          <p:cNvPr id="21" name="Text 18"/>
          <p:cNvSpPr/>
          <p:nvPr/>
        </p:nvSpPr>
        <p:spPr>
          <a:xfrm>
            <a:off x="3501628" y="7507843"/>
            <a:ext cx="1785104" cy="155019"/>
          </a:xfrm>
          <a:prstGeom prst="rect">
            <a:avLst/>
          </a:prstGeom>
          <a:noFill/>
          <a:ln/>
        </p:spPr>
        <p:txBody>
          <a:bodyPr wrap="none" lIns="0" tIns="0" rIns="0" bIns="0" rtlCol="0" anchor="t"/>
          <a:lstStyle/>
          <a:p>
            <a:pPr algn="l" indent="0" marL="0">
              <a:lnSpc>
                <a:spcPts val="1200"/>
              </a:lnSpc>
              <a:buNone/>
            </a:pPr>
            <a:r>
              <a:rPr lang="en-US" sz="950" dirty="0">
                <a:solidFill>
                  <a:srgbClr val="E5E0DF"/>
                </a:solidFill>
                <a:latin typeface="Roboto Mono Medium" pitchFamily="34" charset="0"/>
                <a:ea typeface="Roboto Mono Medium" pitchFamily="34" charset="-122"/>
                <a:cs typeface="Roboto Mono Medium" pitchFamily="34" charset="-120"/>
              </a:rPr>
              <a:t>Complementary Mechanisms</a:t>
            </a:r>
            <a:endParaRPr lang="en-US" sz="950" dirty="0"/>
          </a:p>
        </p:txBody>
      </p:sp>
      <p:sp>
        <p:nvSpPr>
          <p:cNvPr id="22" name="Text 19"/>
          <p:cNvSpPr/>
          <p:nvPr/>
        </p:nvSpPr>
        <p:spPr>
          <a:xfrm>
            <a:off x="3501628" y="7692628"/>
            <a:ext cx="2377083" cy="237887"/>
          </a:xfrm>
          <a:prstGeom prst="rect">
            <a:avLst/>
          </a:prstGeom>
          <a:noFill/>
          <a:ln/>
        </p:spPr>
        <p:txBody>
          <a:bodyPr wrap="square" lIns="0" tIns="0" rIns="0" bIns="0" rtlCol="0" anchor="t"/>
          <a:lstStyle/>
          <a:p>
            <a:pPr algn="l" indent="0" marL="0">
              <a:lnSpc>
                <a:spcPts val="900"/>
              </a:lnSpc>
              <a:buNone/>
            </a:pPr>
            <a:r>
              <a:rPr lang="en-US" sz="750" dirty="0">
                <a:solidFill>
                  <a:srgbClr val="E5E0DF"/>
                </a:solidFill>
                <a:latin typeface="Roboto" pitchFamily="34" charset="0"/>
                <a:ea typeface="Roboto" pitchFamily="34" charset="-122"/>
                <a:cs typeface="Roboto" pitchFamily="34" charset="-120"/>
              </a:rPr>
              <a:t>HBOT and ActiGraft work through different but reinforcing biological pathways.</a:t>
            </a:r>
            <a:endParaRPr lang="en-US" sz="750" dirty="0"/>
          </a:p>
        </p:txBody>
      </p:sp>
      <p:sp>
        <p:nvSpPr>
          <p:cNvPr id="23" name="Shape 20"/>
          <p:cNvSpPr/>
          <p:nvPr/>
        </p:nvSpPr>
        <p:spPr>
          <a:xfrm>
            <a:off x="6027420" y="7408664"/>
            <a:ext cx="2575441" cy="621030"/>
          </a:xfrm>
          <a:prstGeom prst="roundRect">
            <a:avLst>
              <a:gd name="adj" fmla="val 2397"/>
            </a:avLst>
          </a:prstGeom>
          <a:solidFill>
            <a:srgbClr val="404040"/>
          </a:solidFill>
          <a:ln/>
        </p:spPr>
      </p:sp>
      <p:sp>
        <p:nvSpPr>
          <p:cNvPr id="24" name="Text 21"/>
          <p:cNvSpPr/>
          <p:nvPr/>
        </p:nvSpPr>
        <p:spPr>
          <a:xfrm>
            <a:off x="6126599" y="7507843"/>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E5E0DF"/>
                </a:solidFill>
                <a:latin typeface="Roboto Mono Medium" pitchFamily="34" charset="0"/>
                <a:ea typeface="Roboto Mono Medium" pitchFamily="34" charset="-122"/>
                <a:cs typeface="Roboto Mono Medium" pitchFamily="34" charset="-120"/>
              </a:rPr>
              <a:t>Simultaneous Use</a:t>
            </a:r>
            <a:endParaRPr lang="en-US" sz="950" dirty="0"/>
          </a:p>
        </p:txBody>
      </p:sp>
      <p:sp>
        <p:nvSpPr>
          <p:cNvPr id="25" name="Text 22"/>
          <p:cNvSpPr/>
          <p:nvPr/>
        </p:nvSpPr>
        <p:spPr>
          <a:xfrm>
            <a:off x="6126599" y="7692628"/>
            <a:ext cx="2377083" cy="237887"/>
          </a:xfrm>
          <a:prstGeom prst="rect">
            <a:avLst/>
          </a:prstGeom>
          <a:noFill/>
          <a:ln/>
        </p:spPr>
        <p:txBody>
          <a:bodyPr wrap="square" lIns="0" tIns="0" rIns="0" bIns="0" rtlCol="0" anchor="t"/>
          <a:lstStyle/>
          <a:p>
            <a:pPr algn="l" indent="0" marL="0">
              <a:lnSpc>
                <a:spcPts val="900"/>
              </a:lnSpc>
              <a:buNone/>
            </a:pPr>
            <a:r>
              <a:rPr lang="en-US" sz="750" dirty="0">
                <a:solidFill>
                  <a:srgbClr val="E5E0DF"/>
                </a:solidFill>
                <a:latin typeface="Roboto" pitchFamily="34" charset="0"/>
                <a:ea typeface="Roboto" pitchFamily="34" charset="-122"/>
                <a:cs typeface="Roboto" pitchFamily="34" charset="-120"/>
              </a:rPr>
              <a:t>These therapies can be integrated into a unified treatment protocol for complex cases.</a:t>
            </a:r>
            <a:endParaRPr lang="en-US" sz="750" dirty="0"/>
          </a:p>
        </p:txBody>
      </p:sp>
      <p:sp>
        <p:nvSpPr>
          <p:cNvPr id="26" name="Shape 23"/>
          <p:cNvSpPr/>
          <p:nvPr/>
        </p:nvSpPr>
        <p:spPr>
          <a:xfrm>
            <a:off x="8652391" y="7408664"/>
            <a:ext cx="2575560" cy="621030"/>
          </a:xfrm>
          <a:prstGeom prst="roundRect">
            <a:avLst>
              <a:gd name="adj" fmla="val 2397"/>
            </a:avLst>
          </a:prstGeom>
          <a:solidFill>
            <a:srgbClr val="404040"/>
          </a:solidFill>
          <a:ln/>
        </p:spPr>
      </p:sp>
      <p:sp>
        <p:nvSpPr>
          <p:cNvPr id="27" name="Text 24"/>
          <p:cNvSpPr/>
          <p:nvPr/>
        </p:nvSpPr>
        <p:spPr>
          <a:xfrm>
            <a:off x="8751570" y="7507843"/>
            <a:ext cx="1264444" cy="155019"/>
          </a:xfrm>
          <a:prstGeom prst="rect">
            <a:avLst/>
          </a:prstGeom>
          <a:noFill/>
          <a:ln/>
        </p:spPr>
        <p:txBody>
          <a:bodyPr wrap="none" lIns="0" tIns="0" rIns="0" bIns="0" rtlCol="0" anchor="t"/>
          <a:lstStyle/>
          <a:p>
            <a:pPr algn="l" indent="0" marL="0">
              <a:lnSpc>
                <a:spcPts val="1200"/>
              </a:lnSpc>
              <a:buNone/>
            </a:pPr>
            <a:r>
              <a:rPr lang="en-US" sz="950" dirty="0">
                <a:solidFill>
                  <a:srgbClr val="E5E0DF"/>
                </a:solidFill>
                <a:latin typeface="Roboto Mono Medium" pitchFamily="34" charset="0"/>
                <a:ea typeface="Roboto Mono Medium" pitchFamily="34" charset="-122"/>
                <a:cs typeface="Roboto Mono Medium" pitchFamily="34" charset="-120"/>
              </a:rPr>
              <a:t>Superior Outcomes</a:t>
            </a:r>
            <a:endParaRPr lang="en-US" sz="950" dirty="0"/>
          </a:p>
        </p:txBody>
      </p:sp>
      <p:sp>
        <p:nvSpPr>
          <p:cNvPr id="28" name="Text 25"/>
          <p:cNvSpPr/>
          <p:nvPr/>
        </p:nvSpPr>
        <p:spPr>
          <a:xfrm>
            <a:off x="8751570" y="7692628"/>
            <a:ext cx="2377202" cy="237887"/>
          </a:xfrm>
          <a:prstGeom prst="rect">
            <a:avLst/>
          </a:prstGeom>
          <a:noFill/>
          <a:ln/>
        </p:spPr>
        <p:txBody>
          <a:bodyPr wrap="square" lIns="0" tIns="0" rIns="0" bIns="0" rtlCol="0" anchor="t"/>
          <a:lstStyle/>
          <a:p>
            <a:pPr algn="l" indent="0" marL="0">
              <a:lnSpc>
                <a:spcPts val="900"/>
              </a:lnSpc>
              <a:buNone/>
            </a:pPr>
            <a:r>
              <a:rPr lang="en-US" sz="750" dirty="0">
                <a:solidFill>
                  <a:srgbClr val="E5E0DF"/>
                </a:solidFill>
                <a:latin typeface="Roboto" pitchFamily="34" charset="0"/>
                <a:ea typeface="Roboto" pitchFamily="34" charset="-122"/>
                <a:cs typeface="Roboto" pitchFamily="34" charset="-120"/>
              </a:rPr>
              <a:t>The combined approach leads to enhanced healing, reduced amputations, and improved patient recovery.</a:t>
            </a:r>
            <a:endParaRPr lang="en-US" sz="750" dirty="0"/>
          </a:p>
        </p:txBody>
      </p:sp>
      <p:sp>
        <p:nvSpPr>
          <p:cNvPr id="29" name="Shape 26"/>
          <p:cNvSpPr/>
          <p:nvPr/>
        </p:nvSpPr>
        <p:spPr>
          <a:xfrm>
            <a:off x="3402449" y="8085415"/>
            <a:ext cx="7825502" cy="292418"/>
          </a:xfrm>
          <a:prstGeom prst="roundRect">
            <a:avLst>
              <a:gd name="adj" fmla="val 5091"/>
            </a:avLst>
          </a:prstGeom>
          <a:solidFill>
            <a:srgbClr val="3D4D00"/>
          </a:solidFill>
          <a:ln/>
        </p:spPr>
      </p:sp>
      <p:pic>
        <p:nvPicPr>
          <p:cNvPr id="30" name="Image 1" descr="preencoded.png">    </p:cNvPr>
          <p:cNvPicPr>
            <a:picLocks noChangeAspect="1"/>
          </p:cNvPicPr>
          <p:nvPr/>
        </p:nvPicPr>
        <p:blipFill>
          <a:blip r:embed="rId2"/>
          <a:stretch>
            <a:fillRect/>
          </a:stretch>
        </p:blipFill>
        <p:spPr>
          <a:xfrm>
            <a:off x="3501628" y="8214003"/>
            <a:ext cx="123944" cy="99179"/>
          </a:xfrm>
          <a:prstGeom prst="rect">
            <a:avLst/>
          </a:prstGeom>
        </p:spPr>
      </p:pic>
      <p:sp>
        <p:nvSpPr>
          <p:cNvPr id="31" name="Text 27"/>
          <p:cNvSpPr/>
          <p:nvPr/>
        </p:nvSpPr>
        <p:spPr>
          <a:xfrm>
            <a:off x="3724751" y="8159710"/>
            <a:ext cx="7404021" cy="118943"/>
          </a:xfrm>
          <a:prstGeom prst="rect">
            <a:avLst/>
          </a:prstGeom>
          <a:noFill/>
          <a:ln/>
        </p:spPr>
        <p:txBody>
          <a:bodyPr wrap="none" lIns="0" tIns="0" rIns="0" bIns="0" rtlCol="0" anchor="t"/>
          <a:lstStyle/>
          <a:p>
            <a:pPr algn="l" indent="0" marL="0">
              <a:lnSpc>
                <a:spcPts val="900"/>
              </a:lnSpc>
              <a:buNone/>
            </a:pPr>
            <a:r>
              <a:rPr lang="en-US" sz="750" dirty="0">
                <a:solidFill>
                  <a:srgbClr val="FFFFFF"/>
                </a:solidFill>
                <a:latin typeface="Roboto" pitchFamily="34" charset="0"/>
                <a:ea typeface="Roboto" pitchFamily="34" charset="-122"/>
                <a:cs typeface="Roboto" pitchFamily="34" charset="-120"/>
              </a:rPr>
              <a:t>ActiGraft is fully compatible with HBOT protocols. Many centers use them together for complex limb salvage cases.</a:t>
            </a:r>
            <a:endParaRPr lang="en-US" sz="750" dirty="0"/>
          </a:p>
        </p:txBody>
      </p:sp>
      <p:sp>
        <p:nvSpPr>
          <p:cNvPr id="32" name="Text 28"/>
          <p:cNvSpPr/>
          <p:nvPr/>
        </p:nvSpPr>
        <p:spPr>
          <a:xfrm>
            <a:off x="3402449" y="8433554"/>
            <a:ext cx="7825502" cy="148828"/>
          </a:xfrm>
          <a:prstGeom prst="rect">
            <a:avLst/>
          </a:prstGeom>
          <a:noFill/>
          <a:ln/>
        </p:spPr>
        <p:txBody>
          <a:bodyPr wrap="none" lIns="0" tIns="0" rIns="0" bIns="0" rtlCol="0" anchor="t"/>
          <a:lstStyle/>
          <a:p>
            <a:pPr algn="l" indent="0" marL="0">
              <a:lnSpc>
                <a:spcPts val="1150"/>
              </a:lnSpc>
              <a:buNone/>
            </a:pPr>
            <a:r>
              <a:rPr lang="en-US" sz="950" dirty="0">
                <a:solidFill>
                  <a:srgbClr val="E5E0DF"/>
                </a:solidFill>
                <a:latin typeface="Roboto" pitchFamily="34" charset="0"/>
                <a:ea typeface="Roboto" pitchFamily="34" charset="-122"/>
                <a:cs typeface="Roboto" pitchFamily="34" charset="-120"/>
              </a:rPr>
              <a:t>What if you could enhance your already-excellent HBOT outcomes with advanced biologics?</a:t>
            </a:r>
            <a:endParaRPr lang="en-US" sz="9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669608"/>
            <a:ext cx="12504658"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GPO &amp; Procurement: Your Questions Answered</a:t>
            </a:r>
            <a:endParaRPr lang="en-US" sz="3900" dirty="0"/>
          </a:p>
        </p:txBody>
      </p:sp>
      <p:sp>
        <p:nvSpPr>
          <p:cNvPr id="3" name="Shape 1"/>
          <p:cNvSpPr/>
          <p:nvPr/>
        </p:nvSpPr>
        <p:spPr>
          <a:xfrm>
            <a:off x="793790" y="1686520"/>
            <a:ext cx="4215289" cy="2868573"/>
          </a:xfrm>
          <a:prstGeom prst="roundRect">
            <a:avLst>
              <a:gd name="adj" fmla="val 1038"/>
            </a:avLst>
          </a:prstGeom>
          <a:solidFill>
            <a:srgbClr val="212121"/>
          </a:solidFill>
          <a:ln w="22860">
            <a:solidFill>
              <a:srgbClr val="595959"/>
            </a:solidFill>
            <a:prstDash val="solid"/>
          </a:ln>
        </p:spPr>
      </p:sp>
      <p:sp>
        <p:nvSpPr>
          <p:cNvPr id="4" name="Shape 2"/>
          <p:cNvSpPr/>
          <p:nvPr/>
        </p:nvSpPr>
        <p:spPr>
          <a:xfrm>
            <a:off x="816650" y="1709380"/>
            <a:ext cx="4169569" cy="595313"/>
          </a:xfrm>
          <a:prstGeom prst="roundRect">
            <a:avLst>
              <a:gd name="adj" fmla="val 393"/>
            </a:avLst>
          </a:prstGeom>
          <a:solidFill>
            <a:srgbClr val="404040"/>
          </a:solidFill>
          <a:ln/>
        </p:spPr>
      </p:sp>
      <p:sp>
        <p:nvSpPr>
          <p:cNvPr id="5" name="Text 3"/>
          <p:cNvSpPr/>
          <p:nvPr/>
        </p:nvSpPr>
        <p:spPr>
          <a:xfrm>
            <a:off x="2752606" y="1820942"/>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E5E0DF"/>
                </a:solidFill>
                <a:latin typeface="Roboto Mono Medium" pitchFamily="34" charset="0"/>
                <a:ea typeface="Roboto Mono Medium" pitchFamily="34" charset="-122"/>
                <a:cs typeface="Roboto Mono Medium" pitchFamily="34" charset="-120"/>
              </a:rPr>
              <a:t>1</a:t>
            </a:r>
            <a:endParaRPr lang="en-US" sz="2300" dirty="0"/>
          </a:p>
        </p:txBody>
      </p:sp>
      <p:sp>
        <p:nvSpPr>
          <p:cNvPr id="6" name="Text 4"/>
          <p:cNvSpPr/>
          <p:nvPr/>
        </p:nvSpPr>
        <p:spPr>
          <a:xfrm>
            <a:off x="1015008" y="2503051"/>
            <a:ext cx="3772853" cy="620316"/>
          </a:xfrm>
          <a:prstGeom prst="rect">
            <a:avLst/>
          </a:prstGeom>
          <a:noFill/>
          <a:ln/>
        </p:spPr>
        <p:txBody>
          <a:bodyPr wrap="squar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Do we need to negotiate a contract?</a:t>
            </a:r>
            <a:endParaRPr lang="en-US" sz="1950" dirty="0"/>
          </a:p>
        </p:txBody>
      </p:sp>
      <p:sp>
        <p:nvSpPr>
          <p:cNvPr id="7" name="Text 5"/>
          <p:cNvSpPr/>
          <p:nvPr/>
        </p:nvSpPr>
        <p:spPr>
          <a:xfrm>
            <a:off x="1015008" y="3242429"/>
            <a:ext cx="3772853"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No. You're covered through Premier (since March 2022).</a:t>
            </a:r>
            <a:endParaRPr lang="en-US" sz="1550" dirty="0"/>
          </a:p>
        </p:txBody>
      </p:sp>
      <p:sp>
        <p:nvSpPr>
          <p:cNvPr id="8" name="Shape 6"/>
          <p:cNvSpPr/>
          <p:nvPr/>
        </p:nvSpPr>
        <p:spPr>
          <a:xfrm>
            <a:off x="5207437" y="1686520"/>
            <a:ext cx="4215408" cy="2868573"/>
          </a:xfrm>
          <a:prstGeom prst="roundRect">
            <a:avLst>
              <a:gd name="adj" fmla="val 1038"/>
            </a:avLst>
          </a:prstGeom>
          <a:solidFill>
            <a:srgbClr val="212121"/>
          </a:solidFill>
          <a:ln w="22860">
            <a:solidFill>
              <a:srgbClr val="595959"/>
            </a:solidFill>
            <a:prstDash val="solid"/>
          </a:ln>
        </p:spPr>
      </p:sp>
      <p:sp>
        <p:nvSpPr>
          <p:cNvPr id="9" name="Shape 7"/>
          <p:cNvSpPr/>
          <p:nvPr/>
        </p:nvSpPr>
        <p:spPr>
          <a:xfrm>
            <a:off x="5230297" y="1709380"/>
            <a:ext cx="4169688" cy="595313"/>
          </a:xfrm>
          <a:prstGeom prst="roundRect">
            <a:avLst>
              <a:gd name="adj" fmla="val 393"/>
            </a:avLst>
          </a:prstGeom>
          <a:solidFill>
            <a:srgbClr val="404040"/>
          </a:solidFill>
          <a:ln/>
        </p:spPr>
      </p:sp>
      <p:sp>
        <p:nvSpPr>
          <p:cNvPr id="10" name="Text 8"/>
          <p:cNvSpPr/>
          <p:nvPr/>
        </p:nvSpPr>
        <p:spPr>
          <a:xfrm>
            <a:off x="7166253" y="1820942"/>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E5E0DF"/>
                </a:solidFill>
                <a:latin typeface="Roboto Mono Medium" pitchFamily="34" charset="0"/>
                <a:ea typeface="Roboto Mono Medium" pitchFamily="34" charset="-122"/>
                <a:cs typeface="Roboto Mono Medium" pitchFamily="34" charset="-120"/>
              </a:rPr>
              <a:t>2</a:t>
            </a:r>
            <a:endParaRPr lang="en-US" sz="2300" dirty="0"/>
          </a:p>
        </p:txBody>
      </p:sp>
      <p:sp>
        <p:nvSpPr>
          <p:cNvPr id="11" name="Text 9"/>
          <p:cNvSpPr/>
          <p:nvPr/>
        </p:nvSpPr>
        <p:spPr>
          <a:xfrm>
            <a:off x="5428655" y="2503051"/>
            <a:ext cx="3772972" cy="620316"/>
          </a:xfrm>
          <a:prstGeom prst="rect">
            <a:avLst/>
          </a:prstGeom>
          <a:noFill/>
          <a:ln/>
        </p:spPr>
        <p:txBody>
          <a:bodyPr wrap="squar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How long does formulary approval take?</a:t>
            </a:r>
            <a:endParaRPr lang="en-US" sz="1950" dirty="0"/>
          </a:p>
        </p:txBody>
      </p:sp>
      <p:sp>
        <p:nvSpPr>
          <p:cNvPr id="12" name="Text 10"/>
          <p:cNvSpPr/>
          <p:nvPr/>
        </p:nvSpPr>
        <p:spPr>
          <a:xfrm>
            <a:off x="5428655" y="3242429"/>
            <a:ext cx="3772972"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Typically 30-60 days through your P&amp;T committee.</a:t>
            </a:r>
            <a:endParaRPr lang="en-US" sz="1550" dirty="0"/>
          </a:p>
        </p:txBody>
      </p:sp>
      <p:sp>
        <p:nvSpPr>
          <p:cNvPr id="13" name="Shape 11"/>
          <p:cNvSpPr/>
          <p:nvPr/>
        </p:nvSpPr>
        <p:spPr>
          <a:xfrm>
            <a:off x="9621203" y="1686520"/>
            <a:ext cx="4215289" cy="2868573"/>
          </a:xfrm>
          <a:prstGeom prst="roundRect">
            <a:avLst>
              <a:gd name="adj" fmla="val 1038"/>
            </a:avLst>
          </a:prstGeom>
          <a:solidFill>
            <a:srgbClr val="212121"/>
          </a:solidFill>
          <a:ln w="22860">
            <a:solidFill>
              <a:srgbClr val="595959"/>
            </a:solidFill>
            <a:prstDash val="solid"/>
          </a:ln>
        </p:spPr>
      </p:sp>
      <p:sp>
        <p:nvSpPr>
          <p:cNvPr id="14" name="Shape 12"/>
          <p:cNvSpPr/>
          <p:nvPr/>
        </p:nvSpPr>
        <p:spPr>
          <a:xfrm>
            <a:off x="9644063" y="1709380"/>
            <a:ext cx="4169569" cy="595313"/>
          </a:xfrm>
          <a:prstGeom prst="roundRect">
            <a:avLst>
              <a:gd name="adj" fmla="val 393"/>
            </a:avLst>
          </a:prstGeom>
          <a:solidFill>
            <a:srgbClr val="404040"/>
          </a:solidFill>
          <a:ln/>
        </p:spPr>
      </p:sp>
      <p:sp>
        <p:nvSpPr>
          <p:cNvPr id="15" name="Text 13"/>
          <p:cNvSpPr/>
          <p:nvPr/>
        </p:nvSpPr>
        <p:spPr>
          <a:xfrm>
            <a:off x="11580019" y="1820942"/>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E5E0DF"/>
                </a:solidFill>
                <a:latin typeface="Roboto Mono Medium" pitchFamily="34" charset="0"/>
                <a:ea typeface="Roboto Mono Medium" pitchFamily="34" charset="-122"/>
                <a:cs typeface="Roboto Mono Medium" pitchFamily="34" charset="-120"/>
              </a:rPr>
              <a:t>3</a:t>
            </a:r>
            <a:endParaRPr lang="en-US" sz="2300" dirty="0"/>
          </a:p>
        </p:txBody>
      </p:sp>
      <p:sp>
        <p:nvSpPr>
          <p:cNvPr id="16" name="Text 14"/>
          <p:cNvSpPr/>
          <p:nvPr/>
        </p:nvSpPr>
        <p:spPr>
          <a:xfrm>
            <a:off x="9842421" y="2503051"/>
            <a:ext cx="3772853" cy="620316"/>
          </a:xfrm>
          <a:prstGeom prst="rect">
            <a:avLst/>
          </a:prstGeom>
          <a:noFill/>
          <a:ln/>
        </p:spPr>
        <p:txBody>
          <a:bodyPr wrap="squar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What documentation does P&amp;T need?</a:t>
            </a:r>
            <a:endParaRPr lang="en-US" sz="1950" dirty="0"/>
          </a:p>
        </p:txBody>
      </p:sp>
      <p:sp>
        <p:nvSpPr>
          <p:cNvPr id="17" name="Text 15"/>
          <p:cNvSpPr/>
          <p:nvPr/>
        </p:nvSpPr>
        <p:spPr>
          <a:xfrm>
            <a:off x="9842421" y="3242429"/>
            <a:ext cx="3772853" cy="1091446"/>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Clinical evidence package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GPO confirmation</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Reimbursement summary</a:t>
            </a:r>
            <a:endParaRPr lang="en-US" sz="1550" dirty="0"/>
          </a:p>
        </p:txBody>
      </p:sp>
      <p:sp>
        <p:nvSpPr>
          <p:cNvPr id="18" name="Shape 16"/>
          <p:cNvSpPr/>
          <p:nvPr/>
        </p:nvSpPr>
        <p:spPr>
          <a:xfrm>
            <a:off x="793790" y="4753451"/>
            <a:ext cx="4215289" cy="2806541"/>
          </a:xfrm>
          <a:prstGeom prst="roundRect">
            <a:avLst>
              <a:gd name="adj" fmla="val 1061"/>
            </a:avLst>
          </a:prstGeom>
          <a:solidFill>
            <a:srgbClr val="212121"/>
          </a:solidFill>
          <a:ln w="22860">
            <a:solidFill>
              <a:srgbClr val="595959"/>
            </a:solidFill>
            <a:prstDash val="solid"/>
          </a:ln>
        </p:spPr>
      </p:sp>
      <p:sp>
        <p:nvSpPr>
          <p:cNvPr id="19" name="Shape 17"/>
          <p:cNvSpPr/>
          <p:nvPr/>
        </p:nvSpPr>
        <p:spPr>
          <a:xfrm>
            <a:off x="816650" y="4776311"/>
            <a:ext cx="4169569" cy="595313"/>
          </a:xfrm>
          <a:prstGeom prst="roundRect">
            <a:avLst>
              <a:gd name="adj" fmla="val 393"/>
            </a:avLst>
          </a:prstGeom>
          <a:solidFill>
            <a:srgbClr val="404040"/>
          </a:solidFill>
          <a:ln/>
        </p:spPr>
      </p:sp>
      <p:sp>
        <p:nvSpPr>
          <p:cNvPr id="20" name="Text 18"/>
          <p:cNvSpPr/>
          <p:nvPr/>
        </p:nvSpPr>
        <p:spPr>
          <a:xfrm>
            <a:off x="2752606" y="4887873"/>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E5E0DF"/>
                </a:solidFill>
                <a:latin typeface="Roboto Mono Medium" pitchFamily="34" charset="0"/>
                <a:ea typeface="Roboto Mono Medium" pitchFamily="34" charset="-122"/>
                <a:cs typeface="Roboto Mono Medium" pitchFamily="34" charset="-120"/>
              </a:rPr>
              <a:t>4</a:t>
            </a:r>
            <a:endParaRPr lang="en-US" sz="2300" dirty="0"/>
          </a:p>
        </p:txBody>
      </p:sp>
      <p:sp>
        <p:nvSpPr>
          <p:cNvPr id="21" name="Text 19"/>
          <p:cNvSpPr/>
          <p:nvPr/>
        </p:nvSpPr>
        <p:spPr>
          <a:xfrm>
            <a:off x="1015008" y="5569982"/>
            <a:ext cx="3423166"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Are there hidden costs?</a:t>
            </a:r>
            <a:endParaRPr lang="en-US" sz="1950" dirty="0"/>
          </a:p>
        </p:txBody>
      </p:sp>
      <p:sp>
        <p:nvSpPr>
          <p:cNvPr id="22" name="Text 20"/>
          <p:cNvSpPr/>
          <p:nvPr/>
        </p:nvSpPr>
        <p:spPr>
          <a:xfrm>
            <a:off x="1015008" y="5999202"/>
            <a:ext cx="3772853" cy="1339572"/>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No. Transparent pricing through Premier.</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No equipment, no cold chain infrastructure.</a:t>
            </a:r>
            <a:endParaRPr lang="en-US" sz="1550" dirty="0"/>
          </a:p>
        </p:txBody>
      </p:sp>
      <p:sp>
        <p:nvSpPr>
          <p:cNvPr id="23" name="Shape 21"/>
          <p:cNvSpPr/>
          <p:nvPr/>
        </p:nvSpPr>
        <p:spPr>
          <a:xfrm>
            <a:off x="5207437" y="4753451"/>
            <a:ext cx="4215408" cy="2806541"/>
          </a:xfrm>
          <a:prstGeom prst="roundRect">
            <a:avLst>
              <a:gd name="adj" fmla="val 1061"/>
            </a:avLst>
          </a:prstGeom>
          <a:solidFill>
            <a:srgbClr val="212121"/>
          </a:solidFill>
          <a:ln w="22860">
            <a:solidFill>
              <a:srgbClr val="595959"/>
            </a:solidFill>
            <a:prstDash val="solid"/>
          </a:ln>
        </p:spPr>
      </p:sp>
      <p:sp>
        <p:nvSpPr>
          <p:cNvPr id="24" name="Shape 22"/>
          <p:cNvSpPr/>
          <p:nvPr/>
        </p:nvSpPr>
        <p:spPr>
          <a:xfrm>
            <a:off x="5230297" y="4776311"/>
            <a:ext cx="4169688" cy="595313"/>
          </a:xfrm>
          <a:prstGeom prst="roundRect">
            <a:avLst>
              <a:gd name="adj" fmla="val 393"/>
            </a:avLst>
          </a:prstGeom>
          <a:solidFill>
            <a:srgbClr val="404040"/>
          </a:solidFill>
          <a:ln/>
        </p:spPr>
      </p:sp>
      <p:sp>
        <p:nvSpPr>
          <p:cNvPr id="25" name="Text 23"/>
          <p:cNvSpPr/>
          <p:nvPr/>
        </p:nvSpPr>
        <p:spPr>
          <a:xfrm>
            <a:off x="7166253" y="4887873"/>
            <a:ext cx="297656" cy="372070"/>
          </a:xfrm>
          <a:prstGeom prst="rect">
            <a:avLst/>
          </a:prstGeom>
          <a:noFill/>
          <a:ln/>
        </p:spPr>
        <p:txBody>
          <a:bodyPr wrap="none" lIns="0" tIns="0" rIns="0" bIns="0" rtlCol="0" anchor="t"/>
          <a:lstStyle/>
          <a:p>
            <a:pPr algn="l" indent="0" marL="0">
              <a:lnSpc>
                <a:spcPts val="2300"/>
              </a:lnSpc>
              <a:buNone/>
            </a:pPr>
            <a:r>
              <a:rPr lang="en-US" sz="2300" dirty="0">
                <a:solidFill>
                  <a:srgbClr val="E5E0DF"/>
                </a:solidFill>
                <a:latin typeface="Roboto Mono Medium" pitchFamily="34" charset="0"/>
                <a:ea typeface="Roboto Mono Medium" pitchFamily="34" charset="-122"/>
                <a:cs typeface="Roboto Mono Medium" pitchFamily="34" charset="-120"/>
              </a:rPr>
              <a:t>5</a:t>
            </a:r>
            <a:endParaRPr lang="en-US" sz="2300" dirty="0"/>
          </a:p>
        </p:txBody>
      </p:sp>
      <p:sp>
        <p:nvSpPr>
          <p:cNvPr id="26" name="Text 24"/>
          <p:cNvSpPr/>
          <p:nvPr/>
        </p:nvSpPr>
        <p:spPr>
          <a:xfrm>
            <a:off x="5428655" y="5569982"/>
            <a:ext cx="3772972" cy="620316"/>
          </a:xfrm>
          <a:prstGeom prst="rect">
            <a:avLst/>
          </a:prstGeom>
          <a:noFill/>
          <a:ln/>
        </p:spPr>
        <p:txBody>
          <a:bodyPr wrap="squar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What about reimbursement risk?</a:t>
            </a:r>
            <a:endParaRPr lang="en-US" sz="1950" dirty="0"/>
          </a:p>
        </p:txBody>
      </p:sp>
      <p:sp>
        <p:nvSpPr>
          <p:cNvPr id="27" name="Text 25"/>
          <p:cNvSpPr/>
          <p:nvPr/>
        </p:nvSpPr>
        <p:spPr>
          <a:xfrm>
            <a:off x="5428655" y="6309360"/>
            <a:ext cx="3772972" cy="1022033"/>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Minimal.</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NCD 270.3 provides stable Medicare coverage.</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3242191" y="303967"/>
            <a:ext cx="5421630" cy="322778"/>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Roboto Mono Medium" pitchFamily="34" charset="0"/>
                <a:ea typeface="Roboto Mono Medium" pitchFamily="34" charset="-122"/>
                <a:cs typeface="Roboto Mono Medium" pitchFamily="34" charset="-120"/>
              </a:rPr>
              <a:t>Reimbursement: Stable and Improving</a:t>
            </a:r>
            <a:endParaRPr lang="en-US" sz="2000" dirty="0"/>
          </a:p>
        </p:txBody>
      </p:sp>
      <p:sp>
        <p:nvSpPr>
          <p:cNvPr id="3" name="Text 1"/>
          <p:cNvSpPr/>
          <p:nvPr/>
        </p:nvSpPr>
        <p:spPr>
          <a:xfrm>
            <a:off x="3242191" y="734258"/>
            <a:ext cx="8146018" cy="125611"/>
          </a:xfrm>
          <a:prstGeom prst="rect">
            <a:avLst/>
          </a:prstGeom>
          <a:noFill/>
          <a:ln/>
        </p:spPr>
        <p:txBody>
          <a:bodyPr wrap="none" lIns="0" tIns="0" rIns="0" bIns="0" rtlCol="0" anchor="t"/>
          <a:lstStyle/>
          <a:p>
            <a:pPr algn="l" indent="0" marL="0">
              <a:lnSpc>
                <a:spcPts val="950"/>
              </a:lnSpc>
              <a:buNone/>
            </a:pPr>
            <a:r>
              <a:rPr lang="en-US" sz="800" dirty="0">
                <a:solidFill>
                  <a:srgbClr val="E5E0DF"/>
                </a:solidFill>
                <a:latin typeface="Roboto" pitchFamily="34" charset="0"/>
                <a:ea typeface="Roboto" pitchFamily="34" charset="-122"/>
                <a:cs typeface="Roboto" pitchFamily="34" charset="-120"/>
              </a:rPr>
              <a:t>CMS made ActiGraft more accessible in 2025:</a:t>
            </a:r>
            <a:endParaRPr lang="en-US" sz="800" dirty="0"/>
          </a:p>
        </p:txBody>
      </p:sp>
      <p:sp>
        <p:nvSpPr>
          <p:cNvPr id="4" name="Text 2"/>
          <p:cNvSpPr/>
          <p:nvPr/>
        </p:nvSpPr>
        <p:spPr>
          <a:xfrm>
            <a:off x="3242191" y="974050"/>
            <a:ext cx="4786789" cy="516255"/>
          </a:xfrm>
          <a:prstGeom prst="rect">
            <a:avLst/>
          </a:prstGeom>
          <a:noFill/>
          <a:ln/>
        </p:spPr>
        <p:txBody>
          <a:bodyPr wrap="square" lIns="0" tIns="0" rIns="0" bIns="0" rtlCol="0" anchor="t"/>
          <a:lstStyle/>
          <a:p>
            <a:pPr algn="l" indent="0" marL="0">
              <a:lnSpc>
                <a:spcPts val="2000"/>
              </a:lnSpc>
              <a:buNone/>
            </a:pPr>
            <a:r>
              <a:rPr lang="en-US" sz="1600" dirty="0">
                <a:solidFill>
                  <a:srgbClr val="FFFFFF"/>
                </a:solidFill>
                <a:latin typeface="Roboto Mono Medium" pitchFamily="34" charset="0"/>
                <a:ea typeface="Roboto Mono Medium" pitchFamily="34" charset="-122"/>
                <a:cs typeface="Roboto Mono Medium" pitchFamily="34" charset="-120"/>
              </a:rPr>
              <a:t>Reimbursement Comparison (Per Treatment vs. 20-Week Max)</a:t>
            </a:r>
            <a:endParaRPr lang="en-US" sz="1600" dirty="0"/>
          </a:p>
        </p:txBody>
      </p:sp>
      <p:pic>
        <p:nvPicPr>
          <p:cNvPr id="5" name="Image 0" descr="preencoded.png">    </p:cNvPr>
          <p:cNvPicPr>
            <a:picLocks noChangeAspect="1"/>
          </p:cNvPicPr>
          <p:nvPr/>
        </p:nvPicPr>
        <p:blipFill>
          <a:blip r:embed="rId1"/>
          <a:stretch>
            <a:fillRect/>
          </a:stretch>
        </p:blipFill>
        <p:spPr>
          <a:xfrm>
            <a:off x="3242191" y="1550789"/>
            <a:ext cx="4786789" cy="2370653"/>
          </a:xfrm>
          <a:prstGeom prst="rect">
            <a:avLst/>
          </a:prstGeom>
        </p:spPr>
      </p:pic>
      <p:sp>
        <p:nvSpPr>
          <p:cNvPr id="6" name="Shape 3"/>
          <p:cNvSpPr/>
          <p:nvPr/>
        </p:nvSpPr>
        <p:spPr>
          <a:xfrm>
            <a:off x="4744879" y="3921443"/>
            <a:ext cx="103227" cy="103227"/>
          </a:xfrm>
          <a:prstGeom prst="roundRect">
            <a:avLst>
              <a:gd name="adj" fmla="val 17716"/>
            </a:avLst>
          </a:prstGeom>
          <a:solidFill>
            <a:srgbClr val="627A00"/>
          </a:solidFill>
          <a:ln/>
        </p:spPr>
      </p:sp>
      <p:sp>
        <p:nvSpPr>
          <p:cNvPr id="7" name="Text 4"/>
          <p:cNvSpPr/>
          <p:nvPr/>
        </p:nvSpPr>
        <p:spPr>
          <a:xfrm>
            <a:off x="4909066" y="3921443"/>
            <a:ext cx="650319" cy="103346"/>
          </a:xfrm>
          <a:prstGeom prst="rect">
            <a:avLst/>
          </a:prstGeom>
          <a:noFill/>
          <a:ln/>
        </p:spPr>
        <p:txBody>
          <a:bodyPr wrap="none" lIns="0" tIns="0" rIns="0" bIns="0" rtlCol="0" anchor="t"/>
          <a:lstStyle/>
          <a:p>
            <a:pPr algn="l" indent="0" marL="0">
              <a:lnSpc>
                <a:spcPts val="800"/>
              </a:lnSpc>
              <a:buNone/>
            </a:pPr>
            <a:r>
              <a:rPr lang="en-US" sz="800" dirty="0">
                <a:solidFill>
                  <a:srgbClr val="E5E0DF"/>
                </a:solidFill>
                <a:latin typeface="Roboto" pitchFamily="34" charset="0"/>
                <a:ea typeface="Roboto" pitchFamily="34" charset="-122"/>
                <a:cs typeface="Roboto" pitchFamily="34" charset="-120"/>
              </a:rPr>
              <a:t>Per Treatment</a:t>
            </a:r>
            <a:endParaRPr lang="en-US" sz="800" dirty="0"/>
          </a:p>
        </p:txBody>
      </p:sp>
      <p:sp>
        <p:nvSpPr>
          <p:cNvPr id="8" name="Shape 5"/>
          <p:cNvSpPr/>
          <p:nvPr/>
        </p:nvSpPr>
        <p:spPr>
          <a:xfrm>
            <a:off x="5711785" y="3921443"/>
            <a:ext cx="103227" cy="103227"/>
          </a:xfrm>
          <a:prstGeom prst="roundRect">
            <a:avLst>
              <a:gd name="adj" fmla="val 17716"/>
            </a:avLst>
          </a:prstGeom>
          <a:solidFill>
            <a:srgbClr val="D6FF30"/>
          </a:solidFill>
          <a:ln/>
        </p:spPr>
      </p:sp>
      <p:sp>
        <p:nvSpPr>
          <p:cNvPr id="9" name="Text 6"/>
          <p:cNvSpPr/>
          <p:nvPr/>
        </p:nvSpPr>
        <p:spPr>
          <a:xfrm>
            <a:off x="5875973" y="3921443"/>
            <a:ext cx="882610" cy="103346"/>
          </a:xfrm>
          <a:prstGeom prst="rect">
            <a:avLst/>
          </a:prstGeom>
          <a:noFill/>
          <a:ln/>
        </p:spPr>
        <p:txBody>
          <a:bodyPr wrap="none" lIns="0" tIns="0" rIns="0" bIns="0" rtlCol="0" anchor="t"/>
          <a:lstStyle/>
          <a:p>
            <a:pPr algn="l" indent="0" marL="0">
              <a:lnSpc>
                <a:spcPts val="800"/>
              </a:lnSpc>
              <a:buNone/>
            </a:pPr>
            <a:r>
              <a:rPr lang="en-US" sz="800" dirty="0">
                <a:solidFill>
                  <a:srgbClr val="E5E0DF"/>
                </a:solidFill>
                <a:latin typeface="Roboto" pitchFamily="34" charset="0"/>
                <a:ea typeface="Roboto" pitchFamily="34" charset="-122"/>
                <a:cs typeface="Roboto" pitchFamily="34" charset="-120"/>
              </a:rPr>
              <a:t>20-Week Maximum</a:t>
            </a:r>
            <a:endParaRPr lang="en-US" sz="800" dirty="0"/>
          </a:p>
        </p:txBody>
      </p:sp>
      <p:sp>
        <p:nvSpPr>
          <p:cNvPr id="10" name="Shape 7"/>
          <p:cNvSpPr/>
          <p:nvPr/>
        </p:nvSpPr>
        <p:spPr>
          <a:xfrm>
            <a:off x="8214122" y="920353"/>
            <a:ext cx="3256002" cy="3371493"/>
          </a:xfrm>
          <a:prstGeom prst="roundRect">
            <a:avLst>
              <a:gd name="adj" fmla="val 476"/>
            </a:avLst>
          </a:prstGeom>
          <a:solidFill>
            <a:srgbClr val="ECE7D4"/>
          </a:solidFill>
          <a:ln/>
        </p:spPr>
      </p:sp>
      <p:sp>
        <p:nvSpPr>
          <p:cNvPr id="11" name="Text 8"/>
          <p:cNvSpPr/>
          <p:nvPr/>
        </p:nvSpPr>
        <p:spPr>
          <a:xfrm>
            <a:off x="8317349" y="974050"/>
            <a:ext cx="1549122" cy="161449"/>
          </a:xfrm>
          <a:prstGeom prst="rect">
            <a:avLst/>
          </a:prstGeom>
          <a:noFill/>
          <a:ln/>
        </p:spPr>
        <p:txBody>
          <a:bodyPr wrap="none" lIns="0" tIns="0" rIns="0" bIns="0" rtlCol="0" anchor="t"/>
          <a:lstStyle/>
          <a:p>
            <a:pPr algn="l" indent="0" marL="0">
              <a:lnSpc>
                <a:spcPts val="1250"/>
              </a:lnSpc>
              <a:buNone/>
            </a:pPr>
            <a:r>
              <a:rPr lang="en-US" sz="1000" dirty="0">
                <a:solidFill>
                  <a:srgbClr val="000000"/>
                </a:solidFill>
                <a:latin typeface="Roboto Mono Medium" pitchFamily="34" charset="0"/>
                <a:ea typeface="Roboto Mono Medium" pitchFamily="34" charset="-122"/>
                <a:cs typeface="Roboto Mono Medium" pitchFamily="34" charset="-120"/>
              </a:rPr>
              <a:t>Hospital Outpatient:</a:t>
            </a:r>
            <a:endParaRPr lang="en-US" sz="1000" dirty="0"/>
          </a:p>
        </p:txBody>
      </p:sp>
      <p:sp>
        <p:nvSpPr>
          <p:cNvPr id="12" name="Text 9"/>
          <p:cNvSpPr/>
          <p:nvPr/>
        </p:nvSpPr>
        <p:spPr>
          <a:xfrm>
            <a:off x="8317349" y="1189196"/>
            <a:ext cx="3049548" cy="414457"/>
          </a:xfrm>
          <a:prstGeom prst="rect">
            <a:avLst/>
          </a:prstGeom>
          <a:noFill/>
          <a:ln/>
        </p:spPr>
        <p:txBody>
          <a:bodyPr wrap="square" lIns="0" tIns="0" rIns="0" bIns="0" rtlCol="0" anchor="t"/>
          <a:lstStyle/>
          <a:p>
            <a:pPr algn="l" marL="342900" indent="-342900">
              <a:lnSpc>
                <a:spcPts val="950"/>
              </a:lnSpc>
              <a:buSzPct val="100000"/>
              <a:buChar char="•"/>
            </a:pPr>
            <a:r>
              <a:rPr lang="en-US" sz="800" dirty="0">
                <a:solidFill>
                  <a:srgbClr val="000000"/>
                </a:solidFill>
                <a:latin typeface="Roboto" pitchFamily="34" charset="0"/>
                <a:ea typeface="Roboto" pitchFamily="34" charset="-122"/>
                <a:cs typeface="Roboto" pitchFamily="34" charset="-120"/>
              </a:rPr>
              <a:t>$1,800 per treatment</a:t>
            </a:r>
            <a:endParaRPr lang="en-US" sz="800" dirty="0"/>
          </a:p>
          <a:p>
            <a:pPr algn="l" marL="342900" indent="-342900">
              <a:lnSpc>
                <a:spcPts val="950"/>
              </a:lnSpc>
              <a:buSzPct val="100000"/>
              <a:buChar char="•"/>
            </a:pPr>
            <a:r>
              <a:rPr lang="en-US" sz="800" dirty="0">
                <a:solidFill>
                  <a:srgbClr val="000000"/>
                </a:solidFill>
                <a:latin typeface="Roboto" pitchFamily="34" charset="0"/>
                <a:ea typeface="Roboto" pitchFamily="34" charset="-122"/>
                <a:cs typeface="Roboto" pitchFamily="34" charset="-120"/>
              </a:rPr>
              <a:t>Up to 20 treatments covered</a:t>
            </a:r>
            <a:endParaRPr lang="en-US" sz="800" dirty="0"/>
          </a:p>
          <a:p>
            <a:pPr algn="l" marL="342900" indent="-342900">
              <a:lnSpc>
                <a:spcPts val="950"/>
              </a:lnSpc>
              <a:buSzPct val="100000"/>
              <a:buChar char="•"/>
            </a:pPr>
            <a:r>
              <a:rPr lang="en-US" sz="800" dirty="0">
                <a:solidFill>
                  <a:srgbClr val="000000"/>
                </a:solidFill>
                <a:latin typeface="Roboto" pitchFamily="34" charset="0"/>
                <a:ea typeface="Roboto" pitchFamily="34" charset="-122"/>
                <a:cs typeface="Roboto" pitchFamily="34" charset="-120"/>
              </a:rPr>
              <a:t>Total potential: $36,000 per patient</a:t>
            </a:r>
            <a:endParaRPr lang="en-US" sz="800" dirty="0"/>
          </a:p>
        </p:txBody>
      </p:sp>
      <p:sp>
        <p:nvSpPr>
          <p:cNvPr id="13" name="Text 10"/>
          <p:cNvSpPr/>
          <p:nvPr/>
        </p:nvSpPr>
        <p:spPr>
          <a:xfrm>
            <a:off x="8317349" y="1657350"/>
            <a:ext cx="2401014" cy="161449"/>
          </a:xfrm>
          <a:prstGeom prst="rect">
            <a:avLst/>
          </a:prstGeom>
          <a:noFill/>
          <a:ln/>
        </p:spPr>
        <p:txBody>
          <a:bodyPr wrap="none" lIns="0" tIns="0" rIns="0" bIns="0" rtlCol="0" anchor="t"/>
          <a:lstStyle/>
          <a:p>
            <a:pPr algn="l" indent="0" marL="0">
              <a:lnSpc>
                <a:spcPts val="1250"/>
              </a:lnSpc>
              <a:buNone/>
            </a:pPr>
            <a:r>
              <a:rPr lang="en-US" sz="1000" dirty="0">
                <a:solidFill>
                  <a:srgbClr val="000000"/>
                </a:solidFill>
                <a:latin typeface="Roboto Mono Medium" pitchFamily="34" charset="0"/>
                <a:ea typeface="Roboto Mono Medium" pitchFamily="34" charset="-122"/>
                <a:cs typeface="Roboto Mono Medium" pitchFamily="34" charset="-120"/>
              </a:rPr>
              <a:t>Physician Office (NEW in 2025):</a:t>
            </a:r>
            <a:endParaRPr lang="en-US" sz="1000" dirty="0"/>
          </a:p>
        </p:txBody>
      </p:sp>
      <p:sp>
        <p:nvSpPr>
          <p:cNvPr id="14" name="Text 11"/>
          <p:cNvSpPr/>
          <p:nvPr/>
        </p:nvSpPr>
        <p:spPr>
          <a:xfrm>
            <a:off x="8317349" y="1872496"/>
            <a:ext cx="3049548" cy="414457"/>
          </a:xfrm>
          <a:prstGeom prst="rect">
            <a:avLst/>
          </a:prstGeom>
          <a:noFill/>
          <a:ln/>
        </p:spPr>
        <p:txBody>
          <a:bodyPr wrap="square" lIns="0" tIns="0" rIns="0" bIns="0" rtlCol="0" anchor="t"/>
          <a:lstStyle/>
          <a:p>
            <a:pPr algn="l" marL="342900" indent="-342900">
              <a:lnSpc>
                <a:spcPts val="950"/>
              </a:lnSpc>
              <a:buSzPct val="100000"/>
              <a:buChar char="•"/>
            </a:pPr>
            <a:r>
              <a:rPr lang="en-US" sz="800" dirty="0">
                <a:solidFill>
                  <a:srgbClr val="000000"/>
                </a:solidFill>
                <a:latin typeface="Roboto" pitchFamily="34" charset="0"/>
                <a:ea typeface="Roboto" pitchFamily="34" charset="-122"/>
                <a:cs typeface="Roboto" pitchFamily="34" charset="-120"/>
              </a:rPr>
              <a:t>$830 per treatment (up from $300)</a:t>
            </a:r>
            <a:endParaRPr lang="en-US" sz="800" dirty="0"/>
          </a:p>
          <a:p>
            <a:pPr algn="l" marL="342900" indent="-342900">
              <a:lnSpc>
                <a:spcPts val="950"/>
              </a:lnSpc>
              <a:buSzPct val="100000"/>
              <a:buChar char="•"/>
            </a:pPr>
            <a:r>
              <a:rPr lang="en-US" sz="800" dirty="0">
                <a:solidFill>
                  <a:srgbClr val="000000"/>
                </a:solidFill>
                <a:latin typeface="Roboto" pitchFamily="34" charset="0"/>
                <a:ea typeface="Roboto" pitchFamily="34" charset="-122"/>
                <a:cs typeface="Roboto" pitchFamily="34" charset="-120"/>
              </a:rPr>
              <a:t>Opens new deployment channels</a:t>
            </a:r>
            <a:endParaRPr lang="en-US" sz="800" dirty="0"/>
          </a:p>
          <a:p>
            <a:pPr algn="l" marL="342900" indent="-342900">
              <a:lnSpc>
                <a:spcPts val="950"/>
              </a:lnSpc>
              <a:buSzPct val="100000"/>
              <a:buChar char="•"/>
            </a:pPr>
            <a:r>
              <a:rPr lang="en-US" sz="800" dirty="0">
                <a:solidFill>
                  <a:srgbClr val="000000"/>
                </a:solidFill>
                <a:latin typeface="Roboto" pitchFamily="34" charset="0"/>
                <a:ea typeface="Roboto" pitchFamily="34" charset="-122"/>
                <a:cs typeface="Roboto" pitchFamily="34" charset="-120"/>
              </a:rPr>
              <a:t>Total potential: $16,600 per patient</a:t>
            </a:r>
            <a:endParaRPr lang="en-US" sz="800" dirty="0"/>
          </a:p>
        </p:txBody>
      </p:sp>
      <p:sp>
        <p:nvSpPr>
          <p:cNvPr id="15" name="Text 12"/>
          <p:cNvSpPr/>
          <p:nvPr/>
        </p:nvSpPr>
        <p:spPr>
          <a:xfrm>
            <a:off x="8317349" y="2340650"/>
            <a:ext cx="1291233" cy="161449"/>
          </a:xfrm>
          <a:prstGeom prst="rect">
            <a:avLst/>
          </a:prstGeom>
          <a:noFill/>
          <a:ln/>
        </p:spPr>
        <p:txBody>
          <a:bodyPr wrap="none" lIns="0" tIns="0" rIns="0" bIns="0" rtlCol="0" anchor="t"/>
          <a:lstStyle/>
          <a:p>
            <a:pPr algn="l" indent="0" marL="0">
              <a:lnSpc>
                <a:spcPts val="1250"/>
              </a:lnSpc>
              <a:buNone/>
            </a:pPr>
            <a:r>
              <a:rPr lang="en-US" sz="1000" dirty="0">
                <a:solidFill>
                  <a:srgbClr val="000000"/>
                </a:solidFill>
                <a:latin typeface="Roboto Mono Medium" pitchFamily="34" charset="0"/>
                <a:ea typeface="Roboto Mono Medium" pitchFamily="34" charset="-122"/>
                <a:cs typeface="Roboto Mono Medium" pitchFamily="34" charset="-120"/>
              </a:rPr>
              <a:t>Bottom line:</a:t>
            </a:r>
            <a:endParaRPr lang="en-US" sz="1000" dirty="0"/>
          </a:p>
        </p:txBody>
      </p:sp>
      <p:sp>
        <p:nvSpPr>
          <p:cNvPr id="16" name="Text 13"/>
          <p:cNvSpPr/>
          <p:nvPr/>
        </p:nvSpPr>
        <p:spPr>
          <a:xfrm>
            <a:off x="8317349" y="2555796"/>
            <a:ext cx="3049548" cy="251222"/>
          </a:xfrm>
          <a:prstGeom prst="rect">
            <a:avLst/>
          </a:prstGeom>
          <a:noFill/>
          <a:ln/>
        </p:spPr>
        <p:txBody>
          <a:bodyPr wrap="square" lIns="0" tIns="0" rIns="0" bIns="0" rtlCol="0" anchor="t"/>
          <a:lstStyle/>
          <a:p>
            <a:pPr algn="l" indent="0" marL="0">
              <a:lnSpc>
                <a:spcPts val="950"/>
              </a:lnSpc>
              <a:buNone/>
            </a:pPr>
            <a:r>
              <a:rPr lang="en-US" sz="800" dirty="0">
                <a:solidFill>
                  <a:srgbClr val="000000"/>
                </a:solidFill>
                <a:latin typeface="Roboto" pitchFamily="34" charset="0"/>
                <a:ea typeface="Roboto" pitchFamily="34" charset="-122"/>
                <a:cs typeface="Roboto" pitchFamily="34" charset="-120"/>
              </a:rPr>
              <a:t>NCD 270.3 ensures stable Medicare coverage with minimal denial risk.</a:t>
            </a:r>
            <a:endParaRPr lang="en-US" sz="800" dirty="0"/>
          </a:p>
        </p:txBody>
      </p:sp>
      <p:pic>
        <p:nvPicPr>
          <p:cNvPr id="17" name="Image 1" descr="preencoded.png">    </p:cNvPr>
          <p:cNvPicPr>
            <a:picLocks noChangeAspect="1"/>
          </p:cNvPicPr>
          <p:nvPr/>
        </p:nvPicPr>
        <p:blipFill>
          <a:blip r:embed="rId2"/>
          <a:stretch>
            <a:fillRect/>
          </a:stretch>
        </p:blipFill>
        <p:spPr>
          <a:xfrm>
            <a:off x="3242191" y="4352330"/>
            <a:ext cx="8146018" cy="3573304"/>
          </a:xfrm>
          <a:prstGeom prst="rect">
            <a:avLst/>
          </a:prstGeom>
        </p:spPr>
      </p:pic>
      <p:sp>
        <p:nvSpPr>
          <p:cNvPr id="18" name="Text 14"/>
          <p:cNvSpPr/>
          <p:nvPr/>
        </p:nvSpPr>
        <p:spPr>
          <a:xfrm>
            <a:off x="5710881" y="6919790"/>
            <a:ext cx="1231167" cy="220442"/>
          </a:xfrm>
          <a:prstGeom prst="rect">
            <a:avLst/>
          </a:prstGeom>
          <a:noFill/>
          <a:ln/>
        </p:spPr>
        <p:txBody>
          <a:bodyPr wrap="none" lIns="0" tIns="0" rIns="0" bIns="0" rtlCol="0" anchor="t"/>
          <a:lstStyle/>
          <a:p>
            <a:pPr algn="ctr"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Wound Prep</a:t>
            </a:r>
            <a:endParaRPr lang="en-US" sz="1350" dirty="0"/>
          </a:p>
        </p:txBody>
      </p:sp>
      <p:sp>
        <p:nvSpPr>
          <p:cNvPr id="19" name="Text 15"/>
          <p:cNvSpPr/>
          <p:nvPr/>
        </p:nvSpPr>
        <p:spPr>
          <a:xfrm>
            <a:off x="5710881" y="7202935"/>
            <a:ext cx="1231167" cy="401939"/>
          </a:xfrm>
          <a:prstGeom prst="rect">
            <a:avLst/>
          </a:prstGeom>
          <a:noFill/>
          <a:ln/>
        </p:spPr>
        <p:txBody>
          <a:bodyPr wrap="square" lIns="0" tIns="0" rIns="0" bIns="0" rtlCol="0" anchor="t"/>
          <a:lstStyle/>
          <a:p>
            <a:pPr algn="ctr" indent="0" marL="0">
              <a:lnSpc>
                <a:spcPts val="1050"/>
              </a:lnSpc>
              <a:buNone/>
            </a:pPr>
            <a:r>
              <a:rPr lang="en-US" sz="1100" dirty="0">
                <a:solidFill>
                  <a:srgbClr val="E5E0DF"/>
                </a:solidFill>
                <a:latin typeface="Roboto" pitchFamily="34" charset="0"/>
                <a:ea typeface="Roboto" pitchFamily="34" charset="-122"/>
                <a:cs typeface="Roboto" pitchFamily="34" charset="-120"/>
              </a:rPr>
              <a:t>Debridement, offloading, moisture balance</a:t>
            </a:r>
            <a:endParaRPr lang="en-US" sz="1100" dirty="0"/>
          </a:p>
        </p:txBody>
      </p:sp>
      <p:sp>
        <p:nvSpPr>
          <p:cNvPr id="20" name="Text 16"/>
          <p:cNvSpPr/>
          <p:nvPr/>
        </p:nvSpPr>
        <p:spPr>
          <a:xfrm>
            <a:off x="9622008" y="6699348"/>
            <a:ext cx="1231167" cy="440884"/>
          </a:xfrm>
          <a:prstGeom prst="rect">
            <a:avLst/>
          </a:prstGeom>
          <a:noFill/>
          <a:ln/>
        </p:spPr>
        <p:txBody>
          <a:bodyPr wrap="square" lIns="0" tIns="0" rIns="0" bIns="0" rtlCol="0" anchor="t"/>
          <a:lstStyle/>
          <a:p>
            <a:pPr algn="ctr"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Ongoing Care</a:t>
            </a:r>
            <a:endParaRPr lang="en-US" sz="1350" dirty="0"/>
          </a:p>
        </p:txBody>
      </p:sp>
      <p:sp>
        <p:nvSpPr>
          <p:cNvPr id="21" name="Text 17"/>
          <p:cNvSpPr/>
          <p:nvPr/>
        </p:nvSpPr>
        <p:spPr>
          <a:xfrm>
            <a:off x="9622008" y="7202935"/>
            <a:ext cx="1231167" cy="401939"/>
          </a:xfrm>
          <a:prstGeom prst="rect">
            <a:avLst/>
          </a:prstGeom>
          <a:noFill/>
          <a:ln/>
        </p:spPr>
        <p:txBody>
          <a:bodyPr wrap="square" lIns="0" tIns="0" rIns="0" bIns="0" rtlCol="0" anchor="t"/>
          <a:lstStyle/>
          <a:p>
            <a:pPr algn="ctr" indent="0" marL="0">
              <a:lnSpc>
                <a:spcPts val="1050"/>
              </a:lnSpc>
              <a:buNone/>
            </a:pPr>
            <a:r>
              <a:rPr lang="en-US" sz="1100" dirty="0">
                <a:solidFill>
                  <a:srgbClr val="E5E0DF"/>
                </a:solidFill>
                <a:latin typeface="Roboto" pitchFamily="34" charset="0"/>
                <a:ea typeface="Roboto" pitchFamily="34" charset="-122"/>
                <a:cs typeface="Roboto" pitchFamily="34" charset="-120"/>
              </a:rPr>
              <a:t>Weekly review, reapply ActiGraft, patient education</a:t>
            </a:r>
            <a:endParaRPr lang="en-US" sz="1100" dirty="0"/>
          </a:p>
        </p:txBody>
      </p:sp>
      <p:sp>
        <p:nvSpPr>
          <p:cNvPr id="22" name="Text 18"/>
          <p:cNvSpPr/>
          <p:nvPr/>
        </p:nvSpPr>
        <p:spPr>
          <a:xfrm>
            <a:off x="3798426" y="4673489"/>
            <a:ext cx="1231167" cy="220442"/>
          </a:xfrm>
          <a:prstGeom prst="rect">
            <a:avLst/>
          </a:prstGeom>
          <a:noFill/>
          <a:ln/>
        </p:spPr>
        <p:txBody>
          <a:bodyPr wrap="none" lIns="0" tIns="0" rIns="0" bIns="0" rtlCol="0" anchor="t"/>
          <a:lstStyle/>
          <a:p>
            <a:pPr algn="ctr"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Assessment</a:t>
            </a:r>
            <a:endParaRPr lang="en-US" sz="1350" dirty="0"/>
          </a:p>
        </p:txBody>
      </p:sp>
      <p:sp>
        <p:nvSpPr>
          <p:cNvPr id="23" name="Text 19"/>
          <p:cNvSpPr/>
          <p:nvPr/>
        </p:nvSpPr>
        <p:spPr>
          <a:xfrm>
            <a:off x="3798426" y="4956634"/>
            <a:ext cx="1231167" cy="401939"/>
          </a:xfrm>
          <a:prstGeom prst="rect">
            <a:avLst/>
          </a:prstGeom>
          <a:noFill/>
          <a:ln/>
        </p:spPr>
        <p:txBody>
          <a:bodyPr wrap="square" lIns="0" tIns="0" rIns="0" bIns="0" rtlCol="0" anchor="t"/>
          <a:lstStyle/>
          <a:p>
            <a:pPr algn="ctr" indent="0" marL="0">
              <a:lnSpc>
                <a:spcPts val="1050"/>
              </a:lnSpc>
              <a:buNone/>
            </a:pPr>
            <a:r>
              <a:rPr lang="en-US" sz="1100" dirty="0">
                <a:solidFill>
                  <a:srgbClr val="E5E0DF"/>
                </a:solidFill>
                <a:latin typeface="Roboto" pitchFamily="34" charset="0"/>
                <a:ea typeface="Roboto" pitchFamily="34" charset="-122"/>
                <a:cs typeface="Roboto" pitchFamily="34" charset="-120"/>
              </a:rPr>
              <a:t>Angiogram, revascularization, infection control</a:t>
            </a:r>
            <a:endParaRPr lang="en-US" sz="1100" dirty="0"/>
          </a:p>
        </p:txBody>
      </p:sp>
      <p:sp>
        <p:nvSpPr>
          <p:cNvPr id="24" name="Text 20"/>
          <p:cNvSpPr/>
          <p:nvPr/>
        </p:nvSpPr>
        <p:spPr>
          <a:xfrm>
            <a:off x="7693877" y="4673489"/>
            <a:ext cx="1231167" cy="440883"/>
          </a:xfrm>
          <a:prstGeom prst="rect">
            <a:avLst/>
          </a:prstGeom>
          <a:noFill/>
          <a:ln/>
        </p:spPr>
        <p:txBody>
          <a:bodyPr wrap="square" lIns="0" tIns="0" rIns="0" bIns="0" rtlCol="0" anchor="t"/>
          <a:lstStyle/>
          <a:p>
            <a:pPr algn="ctr"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Advanced Therapy</a:t>
            </a:r>
            <a:endParaRPr lang="en-US" sz="1350" dirty="0"/>
          </a:p>
        </p:txBody>
      </p:sp>
      <p:sp>
        <p:nvSpPr>
          <p:cNvPr id="25" name="Text 21"/>
          <p:cNvSpPr/>
          <p:nvPr/>
        </p:nvSpPr>
        <p:spPr>
          <a:xfrm>
            <a:off x="7693877" y="5177076"/>
            <a:ext cx="1231167" cy="401939"/>
          </a:xfrm>
          <a:prstGeom prst="rect">
            <a:avLst/>
          </a:prstGeom>
          <a:noFill/>
          <a:ln/>
        </p:spPr>
        <p:txBody>
          <a:bodyPr wrap="square" lIns="0" tIns="0" rIns="0" bIns="0" rtlCol="0" anchor="t"/>
          <a:lstStyle/>
          <a:p>
            <a:pPr algn="ctr" indent="0" marL="0">
              <a:lnSpc>
                <a:spcPts val="1050"/>
              </a:lnSpc>
              <a:buNone/>
            </a:pPr>
            <a:r>
              <a:rPr lang="en-US" sz="1100" dirty="0">
                <a:solidFill>
                  <a:srgbClr val="E5E0DF"/>
                </a:solidFill>
                <a:latin typeface="Roboto" pitchFamily="34" charset="0"/>
                <a:ea typeface="Roboto" pitchFamily="34" charset="-122"/>
                <a:cs typeface="Roboto" pitchFamily="34" charset="-120"/>
              </a:rPr>
              <a:t>HBOT, weekly ActiGraft PRO, NPWT</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1787604" y="620554"/>
            <a:ext cx="9252109" cy="438150"/>
          </a:xfrm>
          <a:prstGeom prst="rect">
            <a:avLst/>
          </a:prstGeom>
          <a:noFill/>
          <a:ln/>
        </p:spPr>
        <p:txBody>
          <a:bodyPr wrap="none" lIns="0" tIns="0" rIns="0" bIns="0" rtlCol="0" anchor="t"/>
          <a:lstStyle/>
          <a:p>
            <a:pPr algn="l" indent="0" marL="0">
              <a:lnSpc>
                <a:spcPts val="3400"/>
              </a:lnSpc>
              <a:buNone/>
            </a:pPr>
            <a:r>
              <a:rPr lang="en-US" sz="2750" dirty="0">
                <a:solidFill>
                  <a:srgbClr val="FFFFFF"/>
                </a:solidFill>
                <a:latin typeface="Roboto Mono Medium" pitchFamily="34" charset="0"/>
                <a:ea typeface="Roboto Mono Medium" pitchFamily="34" charset="-122"/>
                <a:cs typeface="Roboto Mono Medium" pitchFamily="34" charset="-120"/>
              </a:rPr>
              <a:t>The Economic Case: Prevention vs. Amputation</a:t>
            </a:r>
            <a:endParaRPr lang="en-US" sz="2750" dirty="0"/>
          </a:p>
        </p:txBody>
      </p:sp>
      <p:sp>
        <p:nvSpPr>
          <p:cNvPr id="3" name="Text 1"/>
          <p:cNvSpPr/>
          <p:nvPr/>
        </p:nvSpPr>
        <p:spPr>
          <a:xfrm>
            <a:off x="1787604" y="1306116"/>
            <a:ext cx="3532108" cy="350401"/>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ono Medium" pitchFamily="34" charset="0"/>
                <a:ea typeface="Roboto Mono Medium" pitchFamily="34" charset="-122"/>
                <a:cs typeface="Roboto Mono Medium" pitchFamily="34" charset="-120"/>
              </a:rPr>
              <a:t>Total Cost Comparison</a:t>
            </a:r>
            <a:endParaRPr lang="en-US" sz="2200" dirty="0"/>
          </a:p>
        </p:txBody>
      </p:sp>
      <p:pic>
        <p:nvPicPr>
          <p:cNvPr id="4" name="Image 0" descr="preencoded.png">    </p:cNvPr>
          <p:cNvPicPr>
            <a:picLocks noChangeAspect="1"/>
          </p:cNvPicPr>
          <p:nvPr/>
        </p:nvPicPr>
        <p:blipFill>
          <a:blip r:embed="rId1"/>
          <a:stretch>
            <a:fillRect/>
          </a:stretch>
        </p:blipFill>
        <p:spPr>
          <a:xfrm>
            <a:off x="1787604" y="1767840"/>
            <a:ext cx="6496169" cy="3637836"/>
          </a:xfrm>
          <a:prstGeom prst="rect">
            <a:avLst/>
          </a:prstGeom>
        </p:spPr>
      </p:pic>
      <p:sp>
        <p:nvSpPr>
          <p:cNvPr id="5" name="Shape 2"/>
          <p:cNvSpPr/>
          <p:nvPr/>
        </p:nvSpPr>
        <p:spPr>
          <a:xfrm>
            <a:off x="8532376" y="1207175"/>
            <a:ext cx="4418767" cy="4309824"/>
          </a:xfrm>
          <a:prstGeom prst="roundRect">
            <a:avLst>
              <a:gd name="adj" fmla="val 488"/>
            </a:avLst>
          </a:prstGeom>
          <a:solidFill>
            <a:srgbClr val="ECE7D4"/>
          </a:solidFill>
          <a:ln/>
        </p:spPr>
      </p:sp>
      <p:sp>
        <p:nvSpPr>
          <p:cNvPr id="6" name="Text 3"/>
          <p:cNvSpPr/>
          <p:nvPr/>
        </p:nvSpPr>
        <p:spPr>
          <a:xfrm>
            <a:off x="8672513" y="1306116"/>
            <a:ext cx="4138493" cy="1051203"/>
          </a:xfrm>
          <a:prstGeom prst="rect">
            <a:avLst/>
          </a:prstGeom>
          <a:noFill/>
          <a:ln/>
        </p:spPr>
        <p:txBody>
          <a:bodyPr wrap="square" lIns="0" tIns="0" rIns="0" bIns="0" rtlCol="0" anchor="t"/>
          <a:lstStyle/>
          <a:p>
            <a:pPr algn="l" indent="0" marL="0">
              <a:lnSpc>
                <a:spcPts val="2750"/>
              </a:lnSpc>
              <a:buNone/>
            </a:pPr>
            <a:r>
              <a:rPr lang="en-US" sz="2200" dirty="0">
                <a:solidFill>
                  <a:srgbClr val="000000"/>
                </a:solidFill>
                <a:latin typeface="Roboto Mono Medium" pitchFamily="34" charset="0"/>
                <a:ea typeface="Roboto Mono Medium" pitchFamily="34" charset="-122"/>
                <a:cs typeface="Roboto Mono Medium" pitchFamily="34" charset="-120"/>
              </a:rPr>
              <a:t>Return on Investment (ROI) with Amputation Prevention</a:t>
            </a:r>
            <a:endParaRPr lang="en-US" sz="2200" dirty="0"/>
          </a:p>
        </p:txBody>
      </p:sp>
      <p:pic>
        <p:nvPicPr>
          <p:cNvPr id="7" name="Image 1" descr="preencoded.png">    </p:cNvPr>
          <p:cNvPicPr>
            <a:picLocks noChangeAspect="1"/>
          </p:cNvPicPr>
          <p:nvPr/>
        </p:nvPicPr>
        <p:blipFill>
          <a:blip r:embed="rId2"/>
          <a:stretch>
            <a:fillRect/>
          </a:stretch>
        </p:blipFill>
        <p:spPr>
          <a:xfrm>
            <a:off x="8672513" y="2468642"/>
            <a:ext cx="4138493" cy="2317552"/>
          </a:xfrm>
          <a:prstGeom prst="rect">
            <a:avLst/>
          </a:prstGeom>
        </p:spPr>
      </p:pic>
      <p:sp>
        <p:nvSpPr>
          <p:cNvPr id="8" name="Text 4"/>
          <p:cNvSpPr/>
          <p:nvPr/>
        </p:nvSpPr>
        <p:spPr>
          <a:xfrm>
            <a:off x="1787604" y="5665470"/>
            <a:ext cx="1752362" cy="219075"/>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The Math:</a:t>
            </a:r>
            <a:endParaRPr lang="en-US" sz="1350" dirty="0"/>
          </a:p>
        </p:txBody>
      </p:sp>
      <p:sp>
        <p:nvSpPr>
          <p:cNvPr id="9" name="Text 5"/>
          <p:cNvSpPr/>
          <p:nvPr/>
        </p:nvSpPr>
        <p:spPr>
          <a:xfrm>
            <a:off x="1787604" y="6033016"/>
            <a:ext cx="11055072" cy="868799"/>
          </a:xfrm>
          <a:prstGeom prst="rect">
            <a:avLst/>
          </a:prstGeom>
          <a:noFill/>
          <a:ln/>
        </p:spPr>
        <p:txBody>
          <a:bodyPr wrap="square" lIns="0" tIns="0" rIns="0" bIns="0" rtlCol="0" anchor="t"/>
          <a:lstStyle/>
          <a:p>
            <a:pPr algn="l" marL="342900" indent="-342900">
              <a:lnSpc>
                <a:spcPts val="1500"/>
              </a:lnSpc>
              <a:buSzPct val="100000"/>
              <a:buChar char="•"/>
            </a:pPr>
            <a:r>
              <a:rPr lang="en-US" sz="1100" dirty="0">
                <a:solidFill>
                  <a:srgbClr val="E5E0DF"/>
                </a:solidFill>
                <a:latin typeface="Roboto" pitchFamily="34" charset="0"/>
                <a:ea typeface="Roboto" pitchFamily="34" charset="-122"/>
                <a:cs typeface="Roboto" pitchFamily="34" charset="-120"/>
              </a:rPr>
              <a:t>ActiGraft treatment (12 weeks): $20,700</a:t>
            </a:r>
            <a:endParaRPr lang="en-US" sz="1100" dirty="0"/>
          </a:p>
          <a:p>
            <a:pPr algn="l" marL="342900" indent="-342900">
              <a:lnSpc>
                <a:spcPts val="1500"/>
              </a:lnSpc>
              <a:buSzPct val="100000"/>
              <a:buChar char="•"/>
            </a:pPr>
            <a:r>
              <a:rPr lang="en-US" sz="1100" dirty="0">
                <a:solidFill>
                  <a:srgbClr val="E5E0DF"/>
                </a:solidFill>
                <a:latin typeface="Roboto" pitchFamily="34" charset="0"/>
                <a:ea typeface="Roboto" pitchFamily="34" charset="-122"/>
                <a:cs typeface="Roboto" pitchFamily="34" charset="-120"/>
              </a:rPr>
              <a:t>Major amputation (lifetime): $200,000+</a:t>
            </a:r>
            <a:endParaRPr lang="en-US" sz="1100" dirty="0"/>
          </a:p>
          <a:p>
            <a:pPr algn="l" marL="342900" indent="-342900">
              <a:lnSpc>
                <a:spcPts val="1500"/>
              </a:lnSpc>
              <a:buSzPct val="100000"/>
              <a:buChar char="•"/>
            </a:pPr>
            <a:r>
              <a:rPr lang="en-US" sz="1100" dirty="0">
                <a:solidFill>
                  <a:srgbClr val="E5E0DF"/>
                </a:solidFill>
                <a:latin typeface="Roboto" pitchFamily="34" charset="0"/>
                <a:ea typeface="Roboto" pitchFamily="34" charset="-122"/>
                <a:cs typeface="Roboto" pitchFamily="34" charset="-120"/>
              </a:rPr>
              <a:t>If 1 in 10 amputations prevented: 2.4× ROI</a:t>
            </a:r>
            <a:endParaRPr lang="en-US" sz="1100" dirty="0"/>
          </a:p>
          <a:p>
            <a:pPr algn="l" marL="342900" indent="-342900">
              <a:lnSpc>
                <a:spcPts val="1500"/>
              </a:lnSpc>
              <a:buSzPct val="100000"/>
              <a:buChar char="•"/>
            </a:pPr>
            <a:r>
              <a:rPr lang="en-US" sz="1100" dirty="0">
                <a:solidFill>
                  <a:srgbClr val="E5E0DF"/>
                </a:solidFill>
                <a:latin typeface="Roboto" pitchFamily="34" charset="0"/>
                <a:ea typeface="Roboto" pitchFamily="34" charset="-122"/>
                <a:cs typeface="Roboto" pitchFamily="34" charset="-120"/>
              </a:rPr>
              <a:t>If 1 in 5 amputations prevented: 4.8× ROI</a:t>
            </a:r>
            <a:endParaRPr lang="en-US" sz="1100" dirty="0"/>
          </a:p>
        </p:txBody>
      </p:sp>
      <p:sp>
        <p:nvSpPr>
          <p:cNvPr id="10" name="Text 6"/>
          <p:cNvSpPr/>
          <p:nvPr/>
        </p:nvSpPr>
        <p:spPr>
          <a:xfrm>
            <a:off x="1787604" y="7050286"/>
            <a:ext cx="1752362" cy="219075"/>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The Question:</a:t>
            </a:r>
            <a:endParaRPr lang="en-US" sz="1350" dirty="0"/>
          </a:p>
        </p:txBody>
      </p:sp>
      <p:sp>
        <p:nvSpPr>
          <p:cNvPr id="11" name="Text 7"/>
          <p:cNvSpPr/>
          <p:nvPr/>
        </p:nvSpPr>
        <p:spPr>
          <a:xfrm>
            <a:off x="1787604" y="7417832"/>
            <a:ext cx="11055072" cy="191214"/>
          </a:xfrm>
          <a:prstGeom prst="rect">
            <a:avLst/>
          </a:prstGeom>
          <a:noFill/>
          <a:ln/>
        </p:spPr>
        <p:txBody>
          <a:bodyPr wrap="none" lIns="0" tIns="0" rIns="0" bIns="0" rtlCol="0" anchor="t"/>
          <a:lstStyle/>
          <a:p>
            <a:pPr algn="l" indent="0" marL="0">
              <a:lnSpc>
                <a:spcPts val="1500"/>
              </a:lnSpc>
              <a:buNone/>
            </a:pPr>
            <a:r>
              <a:rPr lang="en-US" sz="1100" b="1" dirty="0">
                <a:solidFill>
                  <a:srgbClr val="E5E0DF"/>
                </a:solidFill>
                <a:latin typeface="Roboto" pitchFamily="34" charset="0"/>
                <a:ea typeface="Roboto" pitchFamily="34" charset="-122"/>
                <a:cs typeface="Roboto" pitchFamily="34" charset="-120"/>
              </a:rPr>
              <a:t>How many amputations could your program prevent this year?</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92329"/>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Thank You for Your Leadership</a:t>
            </a:r>
            <a:endParaRPr lang="en-US" sz="3900" dirty="0"/>
          </a:p>
        </p:txBody>
      </p:sp>
      <p:sp>
        <p:nvSpPr>
          <p:cNvPr id="4" name="Text 1"/>
          <p:cNvSpPr/>
          <p:nvPr/>
        </p:nvSpPr>
        <p:spPr>
          <a:xfrm>
            <a:off x="793790" y="3030141"/>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Thank you, Sandy and the dedicated team at Methodist Le Bonheur Wound Care, for your exceptional work.</a:t>
            </a:r>
            <a:endParaRPr lang="en-US" sz="1550" dirty="0"/>
          </a:p>
        </p:txBody>
      </p:sp>
      <p:sp>
        <p:nvSpPr>
          <p:cNvPr id="5" name="Shape 2"/>
          <p:cNvSpPr/>
          <p:nvPr/>
        </p:nvSpPr>
        <p:spPr>
          <a:xfrm>
            <a:off x="793790" y="3997583"/>
            <a:ext cx="99179" cy="99179"/>
          </a:xfrm>
          <a:prstGeom prst="roundRect">
            <a:avLst>
              <a:gd name="adj" fmla="val 460985"/>
            </a:avLst>
          </a:prstGeom>
          <a:solidFill>
            <a:srgbClr val="DCFF50"/>
          </a:solidFill>
          <a:ln/>
        </p:spPr>
      </p:sp>
      <p:sp>
        <p:nvSpPr>
          <p:cNvPr id="6" name="Text 3"/>
          <p:cNvSpPr/>
          <p:nvPr/>
        </p:nvSpPr>
        <p:spPr>
          <a:xfrm>
            <a:off x="1091327" y="3888462"/>
            <a:ext cx="3356610"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Unwavering commitment to patient outcomes</a:t>
            </a:r>
            <a:endParaRPr lang="en-US" sz="1550" dirty="0"/>
          </a:p>
        </p:txBody>
      </p:sp>
      <p:sp>
        <p:nvSpPr>
          <p:cNvPr id="7" name="Shape 4"/>
          <p:cNvSpPr/>
          <p:nvPr/>
        </p:nvSpPr>
        <p:spPr>
          <a:xfrm>
            <a:off x="4695944" y="3997583"/>
            <a:ext cx="99179" cy="99179"/>
          </a:xfrm>
          <a:prstGeom prst="roundRect">
            <a:avLst>
              <a:gd name="adj" fmla="val 460985"/>
            </a:avLst>
          </a:prstGeom>
          <a:solidFill>
            <a:srgbClr val="DCFF50"/>
          </a:solidFill>
          <a:ln/>
        </p:spPr>
      </p:sp>
      <p:sp>
        <p:nvSpPr>
          <p:cNvPr id="8" name="Text 5"/>
          <p:cNvSpPr/>
          <p:nvPr/>
        </p:nvSpPr>
        <p:spPr>
          <a:xfrm>
            <a:off x="4993481" y="3888462"/>
            <a:ext cx="3356729"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Expertise and empathy in treating complex diabetic wounds</a:t>
            </a:r>
            <a:endParaRPr lang="en-US" sz="1550" dirty="0"/>
          </a:p>
        </p:txBody>
      </p:sp>
      <p:sp>
        <p:nvSpPr>
          <p:cNvPr id="9" name="Shape 6"/>
          <p:cNvSpPr/>
          <p:nvPr/>
        </p:nvSpPr>
        <p:spPr>
          <a:xfrm>
            <a:off x="793790" y="5029498"/>
            <a:ext cx="99179" cy="99179"/>
          </a:xfrm>
          <a:prstGeom prst="roundRect">
            <a:avLst>
              <a:gd name="adj" fmla="val 460985"/>
            </a:avLst>
          </a:prstGeom>
          <a:solidFill>
            <a:srgbClr val="DCFF50"/>
          </a:solidFill>
          <a:ln/>
        </p:spPr>
      </p:sp>
      <p:sp>
        <p:nvSpPr>
          <p:cNvPr id="10" name="Text 7"/>
          <p:cNvSpPr/>
          <p:nvPr/>
        </p:nvSpPr>
        <p:spPr>
          <a:xfrm>
            <a:off x="1091327" y="4920377"/>
            <a:ext cx="7258883"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Inspiring willingness to explore innovative solutions</a:t>
            </a:r>
            <a:endParaRPr lang="en-US" sz="1550" dirty="0"/>
          </a:p>
        </p:txBody>
      </p:sp>
      <p:sp>
        <p:nvSpPr>
          <p:cNvPr id="11" name="Shape 8"/>
          <p:cNvSpPr/>
          <p:nvPr/>
        </p:nvSpPr>
        <p:spPr>
          <a:xfrm>
            <a:off x="793790" y="5461159"/>
            <a:ext cx="7556421" cy="1276112"/>
          </a:xfrm>
          <a:prstGeom prst="roundRect">
            <a:avLst>
              <a:gd name="adj" fmla="val 2333"/>
            </a:avLst>
          </a:prstGeom>
          <a:solidFill>
            <a:srgbClr val="212121"/>
          </a:solidFill>
          <a:ln w="22860">
            <a:solidFill>
              <a:srgbClr val="595959"/>
            </a:solidFill>
            <a:prstDash val="solid"/>
          </a:ln>
        </p:spPr>
      </p:sp>
      <p:pic>
        <p:nvPicPr>
          <p:cNvPr id="12" name="Image 1" descr="preencoded.png">    </p:cNvPr>
          <p:cNvPicPr>
            <a:picLocks noChangeAspect="1"/>
          </p:cNvPicPr>
          <p:nvPr/>
        </p:nvPicPr>
        <p:blipFill>
          <a:blip r:embed="rId2"/>
          <a:stretch>
            <a:fillRect/>
          </a:stretch>
        </p:blipFill>
        <p:spPr>
          <a:xfrm>
            <a:off x="697587" y="5364956"/>
            <a:ext cx="238125" cy="238125"/>
          </a:xfrm>
          <a:prstGeom prst="rect">
            <a:avLst/>
          </a:prstGeom>
        </p:spPr>
      </p:pic>
      <p:pic>
        <p:nvPicPr>
          <p:cNvPr id="13" name="Image 2" descr="preencoded.png">    </p:cNvPr>
          <p:cNvPicPr>
            <a:picLocks noChangeAspect="1"/>
          </p:cNvPicPr>
          <p:nvPr/>
        </p:nvPicPr>
        <p:blipFill>
          <a:blip r:embed="rId3"/>
          <a:stretch>
            <a:fillRect/>
          </a:stretch>
        </p:blipFill>
        <p:spPr>
          <a:xfrm>
            <a:off x="8208288" y="6595348"/>
            <a:ext cx="238125" cy="238125"/>
          </a:xfrm>
          <a:prstGeom prst="rect">
            <a:avLst/>
          </a:prstGeom>
        </p:spPr>
      </p:pic>
      <p:sp>
        <p:nvSpPr>
          <p:cNvPr id="14" name="Text 9"/>
          <p:cNvSpPr/>
          <p:nvPr/>
        </p:nvSpPr>
        <p:spPr>
          <a:xfrm>
            <a:off x="1114306" y="5781675"/>
            <a:ext cx="6915388"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We're here as partners and consultants—not sales reps—to support your mission.</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2248495" y="377904"/>
            <a:ext cx="10133290" cy="802958"/>
          </a:xfrm>
          <a:prstGeom prst="rect">
            <a:avLst/>
          </a:prstGeom>
          <a:noFill/>
          <a:ln/>
        </p:spPr>
        <p:txBody>
          <a:bodyPr wrap="square" lIns="0" tIns="0" rIns="0" bIns="0" rtlCol="0" anchor="t"/>
          <a:lstStyle/>
          <a:p>
            <a:pPr algn="l" indent="0" marL="0">
              <a:lnSpc>
                <a:spcPts val="3150"/>
              </a:lnSpc>
              <a:buNone/>
            </a:pPr>
            <a:r>
              <a:rPr lang="en-US" sz="2500" dirty="0">
                <a:solidFill>
                  <a:srgbClr val="FFFFFF"/>
                </a:solidFill>
                <a:latin typeface="Roboto Mono Medium" pitchFamily="34" charset="0"/>
                <a:ea typeface="Roboto Mono Medium" pitchFamily="34" charset="-122"/>
                <a:cs typeface="Roboto Mono Medium" pitchFamily="34" charset="-120"/>
              </a:rPr>
              <a:t>Head-to-Head Positioning: ActiGraft PRO vs. Key Competitors</a:t>
            </a:r>
            <a:endParaRPr lang="en-US" sz="2500" dirty="0"/>
          </a:p>
        </p:txBody>
      </p:sp>
      <p:sp>
        <p:nvSpPr>
          <p:cNvPr id="3" name="Text 1"/>
          <p:cNvSpPr/>
          <p:nvPr/>
        </p:nvSpPr>
        <p:spPr>
          <a:xfrm>
            <a:off x="2248495" y="1214080"/>
            <a:ext cx="7555230" cy="321231"/>
          </a:xfrm>
          <a:prstGeom prst="rect">
            <a:avLst/>
          </a:prstGeom>
          <a:noFill/>
          <a:ln/>
        </p:spPr>
        <p:txBody>
          <a:bodyPr wrap="none" lIns="0" tIns="0" rIns="0" bIns="0" rtlCol="0" anchor="t"/>
          <a:lstStyle/>
          <a:p>
            <a:pPr algn="l" indent="0" marL="0">
              <a:lnSpc>
                <a:spcPts val="2500"/>
              </a:lnSpc>
              <a:buNone/>
            </a:pPr>
            <a:r>
              <a:rPr lang="en-US" sz="2000" dirty="0">
                <a:solidFill>
                  <a:srgbClr val="FFFFFF"/>
                </a:solidFill>
                <a:latin typeface="Roboto Mono Medium" pitchFamily="34" charset="0"/>
                <a:ea typeface="Roboto Mono Medium" pitchFamily="34" charset="-122"/>
                <a:cs typeface="Roboto Mono Medium" pitchFamily="34" charset="-120"/>
              </a:rPr>
              <a:t>How does ActiGraft compare across key attributes?</a:t>
            </a:r>
            <a:endParaRPr lang="en-US" sz="2000" dirty="0"/>
          </a:p>
        </p:txBody>
      </p:sp>
      <p:pic>
        <p:nvPicPr>
          <p:cNvPr id="4" name="Image 0" descr="preencoded.png">    </p:cNvPr>
          <p:cNvPicPr>
            <a:picLocks noChangeAspect="1"/>
          </p:cNvPicPr>
          <p:nvPr/>
        </p:nvPicPr>
        <p:blipFill>
          <a:blip r:embed="rId1"/>
          <a:stretch>
            <a:fillRect/>
          </a:stretch>
        </p:blipFill>
        <p:spPr>
          <a:xfrm>
            <a:off x="2248495" y="1660088"/>
            <a:ext cx="10133290" cy="5289113"/>
          </a:xfrm>
          <a:prstGeom prst="rect">
            <a:avLst/>
          </a:prstGeom>
        </p:spPr>
      </p:pic>
      <p:sp>
        <p:nvSpPr>
          <p:cNvPr id="5" name="Shape 2"/>
          <p:cNvSpPr/>
          <p:nvPr/>
        </p:nvSpPr>
        <p:spPr>
          <a:xfrm>
            <a:off x="4545211" y="6949202"/>
            <a:ext cx="128468" cy="128468"/>
          </a:xfrm>
          <a:prstGeom prst="roundRect">
            <a:avLst>
              <a:gd name="adj" fmla="val 14235"/>
            </a:avLst>
          </a:prstGeom>
          <a:solidFill>
            <a:srgbClr val="627A00"/>
          </a:solidFill>
          <a:ln/>
        </p:spPr>
      </p:sp>
      <p:sp>
        <p:nvSpPr>
          <p:cNvPr id="6" name="Text 3"/>
          <p:cNvSpPr/>
          <p:nvPr/>
        </p:nvSpPr>
        <p:spPr>
          <a:xfrm>
            <a:off x="4734639" y="6949202"/>
            <a:ext cx="789980" cy="128468"/>
          </a:xfrm>
          <a:prstGeom prst="rect">
            <a:avLst/>
          </a:prstGeom>
          <a:noFill/>
          <a:ln/>
        </p:spPr>
        <p:txBody>
          <a:bodyPr wrap="none" lIns="0" tIns="0" rIns="0" bIns="0" rtlCol="0" anchor="t"/>
          <a:lstStyle/>
          <a:p>
            <a:pPr algn="l" indent="0" marL="0">
              <a:lnSpc>
                <a:spcPts val="1000"/>
              </a:lnSpc>
              <a:buNone/>
            </a:pPr>
            <a:r>
              <a:rPr lang="en-US" sz="1000" dirty="0">
                <a:solidFill>
                  <a:srgbClr val="E5E0DF"/>
                </a:solidFill>
                <a:latin typeface="Roboto" pitchFamily="34" charset="0"/>
                <a:ea typeface="Roboto" pitchFamily="34" charset="-122"/>
                <a:cs typeface="Roboto" pitchFamily="34" charset="-120"/>
              </a:rPr>
              <a:t>ActiGraft PRO</a:t>
            </a:r>
            <a:endParaRPr lang="en-US" sz="1000" dirty="0"/>
          </a:p>
        </p:txBody>
      </p:sp>
      <p:sp>
        <p:nvSpPr>
          <p:cNvPr id="7" name="Shape 4"/>
          <p:cNvSpPr/>
          <p:nvPr/>
        </p:nvSpPr>
        <p:spPr>
          <a:xfrm>
            <a:off x="6735128" y="6949202"/>
            <a:ext cx="128468" cy="128468"/>
          </a:xfrm>
          <a:prstGeom prst="roundRect">
            <a:avLst>
              <a:gd name="adj" fmla="val 14235"/>
            </a:avLst>
          </a:prstGeom>
          <a:solidFill>
            <a:srgbClr val="C2F300"/>
          </a:solidFill>
          <a:ln/>
        </p:spPr>
      </p:sp>
      <p:sp>
        <p:nvSpPr>
          <p:cNvPr id="8" name="Text 5"/>
          <p:cNvSpPr/>
          <p:nvPr/>
        </p:nvSpPr>
        <p:spPr>
          <a:xfrm>
            <a:off x="6924556" y="6949202"/>
            <a:ext cx="970478" cy="128468"/>
          </a:xfrm>
          <a:prstGeom prst="rect">
            <a:avLst/>
          </a:prstGeom>
          <a:noFill/>
          <a:ln/>
        </p:spPr>
        <p:txBody>
          <a:bodyPr wrap="none" lIns="0" tIns="0" rIns="0" bIns="0" rtlCol="0" anchor="t"/>
          <a:lstStyle/>
          <a:p>
            <a:pPr algn="l" indent="0" marL="0">
              <a:lnSpc>
                <a:spcPts val="1000"/>
              </a:lnSpc>
              <a:buNone/>
            </a:pPr>
            <a:r>
              <a:rPr lang="en-US" sz="1000" dirty="0">
                <a:solidFill>
                  <a:srgbClr val="E5E0DF"/>
                </a:solidFill>
                <a:latin typeface="Roboto" pitchFamily="34" charset="0"/>
                <a:ea typeface="Roboto" pitchFamily="34" charset="-122"/>
                <a:cs typeface="Roboto" pitchFamily="34" charset="-120"/>
              </a:rPr>
              <a:t>Integra/PriMatrix</a:t>
            </a:r>
            <a:endParaRPr lang="en-US" sz="1000" dirty="0"/>
          </a:p>
        </p:txBody>
      </p:sp>
      <p:sp>
        <p:nvSpPr>
          <p:cNvPr id="9" name="Shape 6"/>
          <p:cNvSpPr/>
          <p:nvPr/>
        </p:nvSpPr>
        <p:spPr>
          <a:xfrm>
            <a:off x="9105543" y="6949202"/>
            <a:ext cx="128468" cy="128468"/>
          </a:xfrm>
          <a:prstGeom prst="roundRect">
            <a:avLst>
              <a:gd name="adj" fmla="val 14235"/>
            </a:avLst>
          </a:prstGeom>
          <a:solidFill>
            <a:srgbClr val="E2FF6D"/>
          </a:solidFill>
          <a:ln/>
        </p:spPr>
      </p:sp>
      <p:sp>
        <p:nvSpPr>
          <p:cNvPr id="10" name="Text 7"/>
          <p:cNvSpPr/>
          <p:nvPr/>
        </p:nvSpPr>
        <p:spPr>
          <a:xfrm>
            <a:off x="9294971" y="6949202"/>
            <a:ext cx="446127" cy="128468"/>
          </a:xfrm>
          <a:prstGeom prst="rect">
            <a:avLst/>
          </a:prstGeom>
          <a:noFill/>
          <a:ln/>
        </p:spPr>
        <p:txBody>
          <a:bodyPr wrap="none" lIns="0" tIns="0" rIns="0" bIns="0" rtlCol="0" anchor="t"/>
          <a:lstStyle/>
          <a:p>
            <a:pPr algn="l" indent="0" marL="0">
              <a:lnSpc>
                <a:spcPts val="1000"/>
              </a:lnSpc>
              <a:buNone/>
            </a:pPr>
            <a:r>
              <a:rPr lang="en-US" sz="1000" dirty="0">
                <a:solidFill>
                  <a:srgbClr val="E5E0DF"/>
                </a:solidFill>
                <a:latin typeface="Roboto" pitchFamily="34" charset="0"/>
                <a:ea typeface="Roboto" pitchFamily="34" charset="-122"/>
                <a:cs typeface="Roboto" pitchFamily="34" charset="-120"/>
              </a:rPr>
              <a:t>Apligraf</a:t>
            </a:r>
            <a:endParaRPr lang="en-US" sz="1000" dirty="0"/>
          </a:p>
        </p:txBody>
      </p:sp>
      <p:sp>
        <p:nvSpPr>
          <p:cNvPr id="11" name="Shape 8"/>
          <p:cNvSpPr/>
          <p:nvPr/>
        </p:nvSpPr>
        <p:spPr>
          <a:xfrm>
            <a:off x="2248495" y="7428309"/>
            <a:ext cx="10133290" cy="423386"/>
          </a:xfrm>
          <a:prstGeom prst="roundRect">
            <a:avLst>
              <a:gd name="adj" fmla="val 4553"/>
            </a:avLst>
          </a:prstGeom>
          <a:solidFill>
            <a:srgbClr val="3D4D00"/>
          </a:solidFill>
          <a:ln/>
        </p:spPr>
      </p:sp>
      <p:pic>
        <p:nvPicPr>
          <p:cNvPr id="12" name="Image 1" descr="preencoded.png">    </p:cNvPr>
          <p:cNvPicPr>
            <a:picLocks noChangeAspect="1"/>
          </p:cNvPicPr>
          <p:nvPr/>
        </p:nvPicPr>
        <p:blipFill>
          <a:blip r:embed="rId2"/>
          <a:stretch>
            <a:fillRect/>
          </a:stretch>
        </p:blipFill>
        <p:spPr>
          <a:xfrm>
            <a:off x="2376964" y="7605832"/>
            <a:ext cx="160615" cy="128468"/>
          </a:xfrm>
          <a:prstGeom prst="rect">
            <a:avLst/>
          </a:prstGeom>
        </p:spPr>
      </p:pic>
      <p:sp>
        <p:nvSpPr>
          <p:cNvPr id="13" name="Text 9"/>
          <p:cNvSpPr/>
          <p:nvPr/>
        </p:nvSpPr>
        <p:spPr>
          <a:xfrm>
            <a:off x="2666048" y="7543443"/>
            <a:ext cx="9587270" cy="169307"/>
          </a:xfrm>
          <a:prstGeom prst="rect">
            <a:avLst/>
          </a:prstGeom>
          <a:noFill/>
          <a:ln/>
        </p:spPr>
        <p:txBody>
          <a:bodyPr wrap="none" lIns="0" tIns="0" rIns="0" bIns="0" rtlCol="0" anchor="t"/>
          <a:lstStyle/>
          <a:p>
            <a:pPr algn="l" indent="0" marL="0">
              <a:lnSpc>
                <a:spcPts val="1300"/>
              </a:lnSpc>
              <a:buNone/>
            </a:pPr>
            <a:r>
              <a:rPr lang="en-US" sz="1000" b="1" dirty="0">
                <a:solidFill>
                  <a:srgbClr val="FFFFFF"/>
                </a:solidFill>
                <a:latin typeface="Roboto" pitchFamily="34" charset="0"/>
                <a:ea typeface="Roboto" pitchFamily="34" charset="-122"/>
                <a:cs typeface="Roboto" pitchFamily="34" charset="-120"/>
              </a:rPr>
              <a:t>Which of these attributes matter most to your program?</a:t>
            </a:r>
            <a:endParaRPr lang="en-US"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088708"/>
            <a:ext cx="9229606"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How ActiGraft Fits Your Toolkit</a:t>
            </a:r>
            <a:endParaRPr lang="en-US" sz="3900" dirty="0"/>
          </a:p>
        </p:txBody>
      </p:sp>
      <p:sp>
        <p:nvSpPr>
          <p:cNvPr id="3" name="Text 1"/>
          <p:cNvSpPr/>
          <p:nvPr/>
        </p:nvSpPr>
        <p:spPr>
          <a:xfrm>
            <a:off x="793790" y="2105620"/>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You likely use Integra, Organogenesis, or MiMedx products. ActiGraft complements them:</a:t>
            </a:r>
            <a:endParaRPr lang="en-US" sz="1550" dirty="0"/>
          </a:p>
        </p:txBody>
      </p:sp>
      <p:sp>
        <p:nvSpPr>
          <p:cNvPr id="4" name="Text 2"/>
          <p:cNvSpPr/>
          <p:nvPr/>
        </p:nvSpPr>
        <p:spPr>
          <a:xfrm>
            <a:off x="793790" y="2844760"/>
            <a:ext cx="2530197"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Integra/PriMatrix</a:t>
            </a:r>
            <a:endParaRPr lang="en-US" sz="1950" dirty="0"/>
          </a:p>
        </p:txBody>
      </p:sp>
      <p:sp>
        <p:nvSpPr>
          <p:cNvPr id="5" name="Text 3"/>
          <p:cNvSpPr/>
          <p:nvPr/>
        </p:nvSpPr>
        <p:spPr>
          <a:xfrm>
            <a:off x="793790" y="3353276"/>
            <a:ext cx="6279356" cy="1091446"/>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Acellular dermal matrix</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Allogeneic (donor tissue)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Established protocols</a:t>
            </a:r>
            <a:endParaRPr lang="en-US" sz="1550" dirty="0"/>
          </a:p>
        </p:txBody>
      </p:sp>
      <p:sp>
        <p:nvSpPr>
          <p:cNvPr id="6" name="Text 4"/>
          <p:cNvSpPr/>
          <p:nvPr/>
        </p:nvSpPr>
        <p:spPr>
          <a:xfrm>
            <a:off x="7564874" y="284476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ActiGraft</a:t>
            </a:r>
            <a:endParaRPr lang="en-US" sz="1950" dirty="0"/>
          </a:p>
        </p:txBody>
      </p:sp>
      <p:sp>
        <p:nvSpPr>
          <p:cNvPr id="7" name="Text 5"/>
          <p:cNvSpPr/>
          <p:nvPr/>
        </p:nvSpPr>
        <p:spPr>
          <a:xfrm>
            <a:off x="7564874" y="3353276"/>
            <a:ext cx="6279356" cy="1091446"/>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Whole blood clot</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Autologous (patient's own)</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Different mechanism</a:t>
            </a:r>
            <a:endParaRPr lang="en-US" sz="1550" dirty="0"/>
          </a:p>
        </p:txBody>
      </p:sp>
      <p:sp>
        <p:nvSpPr>
          <p:cNvPr id="8" name="Shape 6"/>
          <p:cNvSpPr/>
          <p:nvPr/>
        </p:nvSpPr>
        <p:spPr>
          <a:xfrm>
            <a:off x="793790" y="4737378"/>
            <a:ext cx="13042821" cy="2403396"/>
          </a:xfrm>
          <a:prstGeom prst="roundRect">
            <a:avLst>
              <a:gd name="adj" fmla="val 1239"/>
            </a:avLst>
          </a:prstGeom>
          <a:solidFill>
            <a:srgbClr val="3D4D00"/>
          </a:solidFill>
          <a:ln/>
        </p:spPr>
      </p:sp>
      <p:pic>
        <p:nvPicPr>
          <p:cNvPr id="9" name="Image 0" descr="preencoded.png">    </p:cNvPr>
          <p:cNvPicPr>
            <a:picLocks noChangeAspect="1"/>
          </p:cNvPicPr>
          <p:nvPr/>
        </p:nvPicPr>
        <p:blipFill>
          <a:blip r:embed="rId1"/>
          <a:stretch>
            <a:fillRect/>
          </a:stretch>
        </p:blipFill>
        <p:spPr>
          <a:xfrm>
            <a:off x="992148" y="5012055"/>
            <a:ext cx="310039" cy="248007"/>
          </a:xfrm>
          <a:prstGeom prst="rect">
            <a:avLst/>
          </a:prstGeom>
        </p:spPr>
      </p:pic>
      <p:sp>
        <p:nvSpPr>
          <p:cNvPr id="10" name="Text 7"/>
          <p:cNvSpPr/>
          <p:nvPr/>
        </p:nvSpPr>
        <p:spPr>
          <a:xfrm>
            <a:off x="1500545" y="4985266"/>
            <a:ext cx="3869650"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When to Consider ActiGraft</a:t>
            </a:r>
            <a:endParaRPr lang="en-US" sz="1950" dirty="0"/>
          </a:p>
        </p:txBody>
      </p:sp>
      <p:sp>
        <p:nvSpPr>
          <p:cNvPr id="11" name="Text 8"/>
          <p:cNvSpPr/>
          <p:nvPr/>
        </p:nvSpPr>
        <p:spPr>
          <a:xfrm>
            <a:off x="1500545" y="5493782"/>
            <a:ext cx="12137708" cy="147839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Roboto" pitchFamily="34" charset="0"/>
                <a:ea typeface="Roboto" pitchFamily="34" charset="-122"/>
                <a:cs typeface="Roboto" pitchFamily="34" charset="-120"/>
              </a:rPr>
              <a:t>Patients with cultural/religious concerns about donor tissue</a:t>
            </a:r>
            <a:endParaRPr lang="en-US" sz="1550" dirty="0"/>
          </a:p>
          <a:p>
            <a:pPr algn="l" marL="342900" indent="-342900">
              <a:lnSpc>
                <a:spcPts val="2500"/>
              </a:lnSpc>
              <a:buSzPct val="100000"/>
              <a:buChar char="•"/>
            </a:pPr>
            <a:r>
              <a:rPr lang="en-US" sz="1550" dirty="0">
                <a:solidFill>
                  <a:srgbClr val="FFFFFF"/>
                </a:solidFill>
                <a:latin typeface="Roboto" pitchFamily="34" charset="0"/>
                <a:ea typeface="Roboto" pitchFamily="34" charset="-122"/>
                <a:cs typeface="Roboto" pitchFamily="34" charset="-120"/>
              </a:rPr>
              <a:t>Immunocompromised patients</a:t>
            </a:r>
            <a:endParaRPr lang="en-US" sz="1550" dirty="0"/>
          </a:p>
          <a:p>
            <a:pPr algn="l" marL="342900" indent="-342900">
              <a:lnSpc>
                <a:spcPts val="2500"/>
              </a:lnSpc>
              <a:buSzPct val="100000"/>
              <a:buChar char="•"/>
            </a:pPr>
            <a:r>
              <a:rPr lang="en-US" sz="1550" dirty="0">
                <a:solidFill>
                  <a:srgbClr val="FFFFFF"/>
                </a:solidFill>
                <a:latin typeface="Roboto" pitchFamily="34" charset="0"/>
                <a:ea typeface="Roboto" pitchFamily="34" charset="-122"/>
                <a:cs typeface="Roboto" pitchFamily="34" charset="-120"/>
              </a:rPr>
              <a:t>Patients on anticoagulants</a:t>
            </a:r>
            <a:endParaRPr lang="en-US" sz="1550" dirty="0"/>
          </a:p>
          <a:p>
            <a:pPr algn="l" marL="342900" indent="-342900">
              <a:lnSpc>
                <a:spcPts val="2500"/>
              </a:lnSpc>
              <a:buSzPct val="100000"/>
              <a:buChar char="•"/>
            </a:pPr>
            <a:r>
              <a:rPr lang="en-US" sz="1550" dirty="0">
                <a:solidFill>
                  <a:srgbClr val="FFFFFF"/>
                </a:solidFill>
                <a:latin typeface="Roboto" pitchFamily="34" charset="0"/>
                <a:ea typeface="Roboto" pitchFamily="34" charset="-122"/>
                <a:cs typeface="Roboto" pitchFamily="34" charset="-120"/>
              </a:rPr>
              <a:t>When current products haven't achieved closure</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995368"/>
            <a:ext cx="10718244"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ActiGraft vs. Organogenesis Products</a:t>
            </a:r>
            <a:endParaRPr lang="en-US" sz="3900" dirty="0"/>
          </a:p>
        </p:txBody>
      </p:sp>
      <p:sp>
        <p:nvSpPr>
          <p:cNvPr id="3" name="Text 1"/>
          <p:cNvSpPr/>
          <p:nvPr/>
        </p:nvSpPr>
        <p:spPr>
          <a:xfrm>
            <a:off x="793790" y="3111460"/>
            <a:ext cx="5357932"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Organogenesis (Apligraf, Dermagraft)</a:t>
            </a:r>
            <a:endParaRPr lang="en-US" sz="1950" dirty="0"/>
          </a:p>
        </p:txBody>
      </p:sp>
      <p:sp>
        <p:nvSpPr>
          <p:cNvPr id="4" name="Text 2"/>
          <p:cNvSpPr/>
          <p:nvPr/>
        </p:nvSpPr>
        <p:spPr>
          <a:xfrm>
            <a:off x="793790" y="3619976"/>
            <a:ext cx="6279356" cy="147839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Allogeneic (donor tissue)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Requires cold chain (2-8°C)</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Risk of temperature excursions</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Cultural/religious considerations</a:t>
            </a:r>
            <a:endParaRPr lang="en-US" sz="1550" dirty="0"/>
          </a:p>
        </p:txBody>
      </p:sp>
      <p:sp>
        <p:nvSpPr>
          <p:cNvPr id="5" name="Text 3"/>
          <p:cNvSpPr/>
          <p:nvPr/>
        </p:nvSpPr>
        <p:spPr>
          <a:xfrm>
            <a:off x="7564874" y="311146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ActiGraft</a:t>
            </a:r>
            <a:endParaRPr lang="en-US" sz="1950" dirty="0"/>
          </a:p>
        </p:txBody>
      </p:sp>
      <p:sp>
        <p:nvSpPr>
          <p:cNvPr id="6" name="Text 4"/>
          <p:cNvSpPr/>
          <p:nvPr/>
        </p:nvSpPr>
        <p:spPr>
          <a:xfrm>
            <a:off x="7564874" y="3619976"/>
            <a:ext cx="6279356" cy="147839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Autologous (patient's own blood)</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Room temperature storage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No cold chain complexity</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No donor tissue concerns</a:t>
            </a:r>
            <a:endParaRPr lang="en-US" sz="1550" dirty="0"/>
          </a:p>
        </p:txBody>
      </p:sp>
      <p:sp>
        <p:nvSpPr>
          <p:cNvPr id="7" name="Shape 5"/>
          <p:cNvSpPr/>
          <p:nvPr/>
        </p:nvSpPr>
        <p:spPr>
          <a:xfrm>
            <a:off x="793790" y="5391031"/>
            <a:ext cx="13042821" cy="843201"/>
          </a:xfrm>
          <a:prstGeom prst="roundRect">
            <a:avLst>
              <a:gd name="adj" fmla="val 3531"/>
            </a:avLst>
          </a:prstGeom>
          <a:solidFill>
            <a:srgbClr val="3D4D00"/>
          </a:solidFill>
          <a:ln/>
        </p:spPr>
      </p:sp>
      <p:pic>
        <p:nvPicPr>
          <p:cNvPr id="8" name="Image 0" descr="preencoded.png">    </p:cNvPr>
          <p:cNvPicPr>
            <a:picLocks noChangeAspect="1"/>
          </p:cNvPicPr>
          <p:nvPr/>
        </p:nvPicPr>
        <p:blipFill>
          <a:blip r:embed="rId1"/>
          <a:stretch>
            <a:fillRect/>
          </a:stretch>
        </p:blipFill>
        <p:spPr>
          <a:xfrm>
            <a:off x="992148" y="5686306"/>
            <a:ext cx="248007" cy="198358"/>
          </a:xfrm>
          <a:prstGeom prst="rect">
            <a:avLst/>
          </a:prstGeom>
        </p:spPr>
      </p:pic>
      <p:sp>
        <p:nvSpPr>
          <p:cNvPr id="9" name="Text 6"/>
          <p:cNvSpPr/>
          <p:nvPr/>
        </p:nvSpPr>
        <p:spPr>
          <a:xfrm>
            <a:off x="1438513" y="5638919"/>
            <a:ext cx="12199739"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Roboto" pitchFamily="34" charset="0"/>
                <a:ea typeface="Roboto" pitchFamily="34" charset="-122"/>
                <a:cs typeface="Roboto" pitchFamily="34" charset="-120"/>
              </a:rPr>
              <a:t>Simpler operations. Fewer concerns. Better for multi-site systems.</a:t>
            </a:r>
            <a:endParaRPr lang="en-US" sz="15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2258139"/>
            <a:ext cx="11909227"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ActiGraft vs. Amniotic Membrane Products</a:t>
            </a:r>
            <a:endParaRPr lang="en-US" sz="3900" dirty="0"/>
          </a:p>
        </p:txBody>
      </p:sp>
      <p:sp>
        <p:nvSpPr>
          <p:cNvPr id="3" name="Text 1"/>
          <p:cNvSpPr/>
          <p:nvPr/>
        </p:nvSpPr>
        <p:spPr>
          <a:xfrm>
            <a:off x="793790" y="3374231"/>
            <a:ext cx="3720822"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MiMedx (EpiFix, AmnioFix)</a:t>
            </a:r>
            <a:endParaRPr lang="en-US" sz="1950" dirty="0"/>
          </a:p>
        </p:txBody>
      </p:sp>
      <p:sp>
        <p:nvSpPr>
          <p:cNvPr id="4" name="Text 2"/>
          <p:cNvSpPr/>
          <p:nvPr/>
        </p:nvSpPr>
        <p:spPr>
          <a:xfrm>
            <a:off x="793790" y="3882747"/>
            <a:ext cx="6279356" cy="1091446"/>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Amniotic membrane (donor tissue)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Room temperature storage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Batch-to-batch variability</a:t>
            </a:r>
            <a:endParaRPr lang="en-US" sz="1550" dirty="0"/>
          </a:p>
        </p:txBody>
      </p:sp>
      <p:sp>
        <p:nvSpPr>
          <p:cNvPr id="5" name="Text 3"/>
          <p:cNvSpPr/>
          <p:nvPr/>
        </p:nvSpPr>
        <p:spPr>
          <a:xfrm>
            <a:off x="7564874" y="337423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ActiGraft</a:t>
            </a:r>
            <a:endParaRPr lang="en-US" sz="1950" dirty="0"/>
          </a:p>
        </p:txBody>
      </p:sp>
      <p:sp>
        <p:nvSpPr>
          <p:cNvPr id="6" name="Text 4"/>
          <p:cNvSpPr/>
          <p:nvPr/>
        </p:nvSpPr>
        <p:spPr>
          <a:xfrm>
            <a:off x="7564874" y="3882747"/>
            <a:ext cx="6279356" cy="147839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Whole blood clot (patient's own)</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Room temperature storage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No donor variability</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FDA 510(k) cleared</a:t>
            </a:r>
            <a:endParaRPr lang="en-US" sz="1550" dirty="0"/>
          </a:p>
        </p:txBody>
      </p:sp>
      <p:sp>
        <p:nvSpPr>
          <p:cNvPr id="7" name="Text 5"/>
          <p:cNvSpPr/>
          <p:nvPr/>
        </p:nvSpPr>
        <p:spPr>
          <a:xfrm>
            <a:off x="793790" y="5653802"/>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Both store at room temp. ActiGraft eliminates donor tissue concerns.</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32046"/>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The "No Cold Chain" Advantage</a:t>
            </a:r>
            <a:endParaRPr lang="en-US" sz="3900" dirty="0"/>
          </a:p>
        </p:txBody>
      </p:sp>
      <p:sp>
        <p:nvSpPr>
          <p:cNvPr id="4" name="Text 1"/>
          <p:cNvSpPr/>
          <p:nvPr/>
        </p:nvSpPr>
        <p:spPr>
          <a:xfrm>
            <a:off x="793790" y="2669857"/>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Refrigerated biologics create hidden operational burdens:</a:t>
            </a:r>
            <a:endParaRPr lang="en-US" sz="1550" dirty="0"/>
          </a:p>
        </p:txBody>
      </p:sp>
      <p:sp>
        <p:nvSpPr>
          <p:cNvPr id="5" name="Text 2"/>
          <p:cNvSpPr/>
          <p:nvPr/>
        </p:nvSpPr>
        <p:spPr>
          <a:xfrm>
            <a:off x="793790" y="3408998"/>
            <a:ext cx="3125510"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Cold Chain Challenges</a:t>
            </a:r>
            <a:endParaRPr lang="en-US" sz="1950" dirty="0"/>
          </a:p>
        </p:txBody>
      </p:sp>
      <p:sp>
        <p:nvSpPr>
          <p:cNvPr id="6" name="Text 3"/>
          <p:cNvSpPr/>
          <p:nvPr/>
        </p:nvSpPr>
        <p:spPr>
          <a:xfrm>
            <a:off x="793790" y="3917513"/>
            <a:ext cx="3134082" cy="2569845"/>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Specialized refrigeration ($3K-$15K)</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24/7 temperature monitoring</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Staff training requirements</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Product waste from excursions</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Limited shelf life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Weekend/holiday monitoring</a:t>
            </a:r>
            <a:endParaRPr lang="en-US" sz="1550" dirty="0"/>
          </a:p>
        </p:txBody>
      </p:sp>
      <p:sp>
        <p:nvSpPr>
          <p:cNvPr id="7" name="Shape 4"/>
          <p:cNvSpPr/>
          <p:nvPr/>
        </p:nvSpPr>
        <p:spPr>
          <a:xfrm>
            <a:off x="4276725" y="3210639"/>
            <a:ext cx="4223861" cy="3346133"/>
          </a:xfrm>
          <a:prstGeom prst="roundRect">
            <a:avLst>
              <a:gd name="adj" fmla="val 890"/>
            </a:avLst>
          </a:prstGeom>
          <a:solidFill>
            <a:srgbClr val="0B1526"/>
          </a:solidFill>
          <a:ln/>
        </p:spPr>
      </p:sp>
      <p:sp>
        <p:nvSpPr>
          <p:cNvPr id="8" name="Text 5"/>
          <p:cNvSpPr/>
          <p:nvPr/>
        </p:nvSpPr>
        <p:spPr>
          <a:xfrm>
            <a:off x="4475083" y="3408998"/>
            <a:ext cx="2976682"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ActiGraft Simplicity</a:t>
            </a:r>
            <a:endParaRPr lang="en-US" sz="1950" dirty="0"/>
          </a:p>
        </p:txBody>
      </p:sp>
      <p:sp>
        <p:nvSpPr>
          <p:cNvPr id="9" name="Text 6"/>
          <p:cNvSpPr/>
          <p:nvPr/>
        </p:nvSpPr>
        <p:spPr>
          <a:xfrm>
            <a:off x="4475083" y="3917513"/>
            <a:ext cx="3827145" cy="2252305"/>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 Room temperature storage (5-30°C)</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 No refrigeration needed</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 No monitoring systems</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 Zero temperature-related waste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 Longer shelf life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 Perfect for multi-site systems</a:t>
            </a:r>
            <a:endParaRPr lang="en-US" sz="1550" dirty="0"/>
          </a:p>
        </p:txBody>
      </p:sp>
      <p:sp>
        <p:nvSpPr>
          <p:cNvPr id="10" name="Text 7"/>
          <p:cNvSpPr/>
          <p:nvPr/>
        </p:nvSpPr>
        <p:spPr>
          <a:xfrm>
            <a:off x="793790" y="6780014"/>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Annual savings: $15K-$50K for a 3-5 center system</a:t>
            </a:r>
            <a:endParaRPr lang="en-US" sz="15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47529" y="1261348"/>
            <a:ext cx="5360194" cy="360283"/>
          </a:xfrm>
          <a:prstGeom prst="rect">
            <a:avLst/>
          </a:prstGeom>
          <a:noFill/>
          <a:ln/>
        </p:spPr>
        <p:txBody>
          <a:bodyPr wrap="none" lIns="0" tIns="0" rIns="0" bIns="0" rtlCol="0" anchor="t"/>
          <a:lstStyle/>
          <a:p>
            <a:pPr algn="l" indent="0" marL="0">
              <a:lnSpc>
                <a:spcPts val="2800"/>
              </a:lnSpc>
              <a:buNone/>
            </a:pPr>
            <a:r>
              <a:rPr lang="en-US" sz="2250" dirty="0">
                <a:solidFill>
                  <a:srgbClr val="FFFFFF"/>
                </a:solidFill>
                <a:latin typeface="Roboto Mono Medium" pitchFamily="34" charset="0"/>
                <a:ea typeface="Roboto Mono Medium" pitchFamily="34" charset="-122"/>
                <a:cs typeface="Roboto Mono Medium" pitchFamily="34" charset="-120"/>
              </a:rPr>
              <a:t>Next Steps: Let's Work Together</a:t>
            </a:r>
            <a:endParaRPr lang="en-US" sz="2250" dirty="0"/>
          </a:p>
        </p:txBody>
      </p:sp>
      <p:sp>
        <p:nvSpPr>
          <p:cNvPr id="4" name="Text 1"/>
          <p:cNvSpPr/>
          <p:nvPr/>
        </p:nvSpPr>
        <p:spPr>
          <a:xfrm>
            <a:off x="5947529" y="1648420"/>
            <a:ext cx="2074902" cy="216218"/>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Immediate Next Steps</a:t>
            </a:r>
            <a:endParaRPr lang="en-US" sz="1350" dirty="0"/>
          </a:p>
        </p:txBody>
      </p:sp>
      <p:sp>
        <p:nvSpPr>
          <p:cNvPr id="5" name="Text 2"/>
          <p:cNvSpPr/>
          <p:nvPr/>
        </p:nvSpPr>
        <p:spPr>
          <a:xfrm>
            <a:off x="5947529" y="1965007"/>
            <a:ext cx="115253" cy="144066"/>
          </a:xfrm>
          <a:prstGeom prst="rect">
            <a:avLst/>
          </a:prstGeom>
          <a:noFill/>
          <a:ln/>
        </p:spPr>
        <p:txBody>
          <a:bodyPr wrap="none" lIns="0" tIns="0" rIns="0" bIns="0" rtlCol="0" anchor="t"/>
          <a:lstStyle/>
          <a:p>
            <a:pPr algn="l" indent="0" marL="0">
              <a:lnSpc>
                <a:spcPts val="1100"/>
              </a:lnSpc>
              <a:buNone/>
            </a:pPr>
            <a:r>
              <a:rPr lang="en-US" sz="900" dirty="0">
                <a:solidFill>
                  <a:srgbClr val="E5E0DF"/>
                </a:solidFill>
                <a:latin typeface="Roboto Mono Light" pitchFamily="34" charset="0"/>
                <a:ea typeface="Roboto Mono Light" pitchFamily="34" charset="-122"/>
                <a:cs typeface="Roboto Mono Light" pitchFamily="34" charset="-120"/>
              </a:rPr>
              <a:t>01</a:t>
            </a:r>
            <a:endParaRPr lang="en-US" sz="900" dirty="0"/>
          </a:p>
        </p:txBody>
      </p:sp>
      <p:sp>
        <p:nvSpPr>
          <p:cNvPr id="6" name="Shape 3"/>
          <p:cNvSpPr/>
          <p:nvPr/>
        </p:nvSpPr>
        <p:spPr>
          <a:xfrm>
            <a:off x="5947529" y="2145625"/>
            <a:ext cx="8221742" cy="15240"/>
          </a:xfrm>
          <a:prstGeom prst="rect">
            <a:avLst/>
          </a:prstGeom>
          <a:solidFill>
            <a:srgbClr val="DCFF50"/>
          </a:solidFill>
          <a:ln/>
        </p:spPr>
      </p:sp>
      <p:sp>
        <p:nvSpPr>
          <p:cNvPr id="7" name="Text 4"/>
          <p:cNvSpPr/>
          <p:nvPr/>
        </p:nvSpPr>
        <p:spPr>
          <a:xfrm>
            <a:off x="5947529" y="2233732"/>
            <a:ext cx="8221742" cy="145733"/>
          </a:xfrm>
          <a:prstGeom prst="rect">
            <a:avLst/>
          </a:prstGeom>
          <a:noFill/>
          <a:ln/>
        </p:spPr>
        <p:txBody>
          <a:bodyPr wrap="none" lIns="0" tIns="0" rIns="0" bIns="0" rtlCol="0" anchor="t"/>
          <a:lstStyle/>
          <a:p>
            <a:pPr algn="l" indent="0" marL="0">
              <a:lnSpc>
                <a:spcPts val="1100"/>
              </a:lnSpc>
              <a:buNone/>
            </a:pPr>
            <a:r>
              <a:rPr lang="en-US" sz="900" dirty="0">
                <a:solidFill>
                  <a:srgbClr val="E5E0DF"/>
                </a:solidFill>
                <a:latin typeface="Roboto" pitchFamily="34" charset="0"/>
                <a:ea typeface="Roboto" pitchFamily="34" charset="-122"/>
                <a:cs typeface="Roboto" pitchFamily="34" charset="-120"/>
              </a:rPr>
              <a:t>Clinical team meeting (patient selection)</a:t>
            </a:r>
            <a:endParaRPr lang="en-US" sz="900" dirty="0"/>
          </a:p>
        </p:txBody>
      </p:sp>
      <p:sp>
        <p:nvSpPr>
          <p:cNvPr id="8" name="Text 5"/>
          <p:cNvSpPr/>
          <p:nvPr/>
        </p:nvSpPr>
        <p:spPr>
          <a:xfrm>
            <a:off x="5947529" y="2532817"/>
            <a:ext cx="115253" cy="144066"/>
          </a:xfrm>
          <a:prstGeom prst="rect">
            <a:avLst/>
          </a:prstGeom>
          <a:noFill/>
          <a:ln/>
        </p:spPr>
        <p:txBody>
          <a:bodyPr wrap="none" lIns="0" tIns="0" rIns="0" bIns="0" rtlCol="0" anchor="t"/>
          <a:lstStyle/>
          <a:p>
            <a:pPr algn="l" indent="0" marL="0">
              <a:lnSpc>
                <a:spcPts val="1100"/>
              </a:lnSpc>
              <a:buNone/>
            </a:pPr>
            <a:r>
              <a:rPr lang="en-US" sz="900" dirty="0">
                <a:solidFill>
                  <a:srgbClr val="E5E0DF"/>
                </a:solidFill>
                <a:latin typeface="Roboto Mono Light" pitchFamily="34" charset="0"/>
                <a:ea typeface="Roboto Mono Light" pitchFamily="34" charset="-122"/>
                <a:cs typeface="Roboto Mono Light" pitchFamily="34" charset="-120"/>
              </a:rPr>
              <a:t>02</a:t>
            </a:r>
            <a:endParaRPr lang="en-US" sz="900" dirty="0"/>
          </a:p>
        </p:txBody>
      </p:sp>
      <p:sp>
        <p:nvSpPr>
          <p:cNvPr id="9" name="Shape 6"/>
          <p:cNvSpPr/>
          <p:nvPr/>
        </p:nvSpPr>
        <p:spPr>
          <a:xfrm>
            <a:off x="5947529" y="2713434"/>
            <a:ext cx="8221742" cy="15240"/>
          </a:xfrm>
          <a:prstGeom prst="rect">
            <a:avLst/>
          </a:prstGeom>
          <a:solidFill>
            <a:srgbClr val="DCFF50"/>
          </a:solidFill>
          <a:ln/>
        </p:spPr>
      </p:sp>
      <p:sp>
        <p:nvSpPr>
          <p:cNvPr id="10" name="Text 7"/>
          <p:cNvSpPr/>
          <p:nvPr/>
        </p:nvSpPr>
        <p:spPr>
          <a:xfrm>
            <a:off x="5947529" y="2801541"/>
            <a:ext cx="8221742" cy="145733"/>
          </a:xfrm>
          <a:prstGeom prst="rect">
            <a:avLst/>
          </a:prstGeom>
          <a:noFill/>
          <a:ln/>
        </p:spPr>
        <p:txBody>
          <a:bodyPr wrap="none" lIns="0" tIns="0" rIns="0" bIns="0" rtlCol="0" anchor="t"/>
          <a:lstStyle/>
          <a:p>
            <a:pPr algn="l" indent="0" marL="0">
              <a:lnSpc>
                <a:spcPts val="1100"/>
              </a:lnSpc>
              <a:buNone/>
            </a:pPr>
            <a:r>
              <a:rPr lang="en-US" sz="900" dirty="0">
                <a:solidFill>
                  <a:srgbClr val="E5E0DF"/>
                </a:solidFill>
                <a:latin typeface="Roboto" pitchFamily="34" charset="0"/>
                <a:ea typeface="Roboto" pitchFamily="34" charset="-122"/>
                <a:cs typeface="Roboto" pitchFamily="34" charset="-120"/>
              </a:rPr>
              <a:t>P&amp;T coordination (GPO contract review)</a:t>
            </a:r>
            <a:endParaRPr lang="en-US" sz="900" dirty="0"/>
          </a:p>
        </p:txBody>
      </p:sp>
      <p:sp>
        <p:nvSpPr>
          <p:cNvPr id="11" name="Text 8"/>
          <p:cNvSpPr/>
          <p:nvPr/>
        </p:nvSpPr>
        <p:spPr>
          <a:xfrm>
            <a:off x="5947529" y="3100626"/>
            <a:ext cx="115253" cy="144066"/>
          </a:xfrm>
          <a:prstGeom prst="rect">
            <a:avLst/>
          </a:prstGeom>
          <a:noFill/>
          <a:ln/>
        </p:spPr>
        <p:txBody>
          <a:bodyPr wrap="none" lIns="0" tIns="0" rIns="0" bIns="0" rtlCol="0" anchor="t"/>
          <a:lstStyle/>
          <a:p>
            <a:pPr algn="l" indent="0" marL="0">
              <a:lnSpc>
                <a:spcPts val="1100"/>
              </a:lnSpc>
              <a:buNone/>
            </a:pPr>
            <a:r>
              <a:rPr lang="en-US" sz="900" dirty="0">
                <a:solidFill>
                  <a:srgbClr val="E5E0DF"/>
                </a:solidFill>
                <a:latin typeface="Roboto Mono Light" pitchFamily="34" charset="0"/>
                <a:ea typeface="Roboto Mono Light" pitchFamily="34" charset="-122"/>
                <a:cs typeface="Roboto Mono Light" pitchFamily="34" charset="-120"/>
              </a:rPr>
              <a:t>03</a:t>
            </a:r>
            <a:endParaRPr lang="en-US" sz="900" dirty="0"/>
          </a:p>
        </p:txBody>
      </p:sp>
      <p:sp>
        <p:nvSpPr>
          <p:cNvPr id="12" name="Shape 9"/>
          <p:cNvSpPr/>
          <p:nvPr/>
        </p:nvSpPr>
        <p:spPr>
          <a:xfrm>
            <a:off x="5947529" y="3281243"/>
            <a:ext cx="8221742" cy="15240"/>
          </a:xfrm>
          <a:prstGeom prst="rect">
            <a:avLst/>
          </a:prstGeom>
          <a:solidFill>
            <a:srgbClr val="DCFF50"/>
          </a:solidFill>
          <a:ln/>
        </p:spPr>
      </p:sp>
      <p:sp>
        <p:nvSpPr>
          <p:cNvPr id="13" name="Text 10"/>
          <p:cNvSpPr/>
          <p:nvPr/>
        </p:nvSpPr>
        <p:spPr>
          <a:xfrm>
            <a:off x="5947529" y="3369350"/>
            <a:ext cx="8221742" cy="145733"/>
          </a:xfrm>
          <a:prstGeom prst="rect">
            <a:avLst/>
          </a:prstGeom>
          <a:noFill/>
          <a:ln/>
        </p:spPr>
        <p:txBody>
          <a:bodyPr wrap="none" lIns="0" tIns="0" rIns="0" bIns="0" rtlCol="0" anchor="t"/>
          <a:lstStyle/>
          <a:p>
            <a:pPr algn="l" indent="0" marL="0">
              <a:lnSpc>
                <a:spcPts val="1100"/>
              </a:lnSpc>
              <a:buNone/>
            </a:pPr>
            <a:r>
              <a:rPr lang="en-US" sz="900" dirty="0">
                <a:solidFill>
                  <a:srgbClr val="E5E0DF"/>
                </a:solidFill>
                <a:latin typeface="Roboto" pitchFamily="34" charset="0"/>
                <a:ea typeface="Roboto" pitchFamily="34" charset="-122"/>
                <a:cs typeface="Roboto" pitchFamily="34" charset="-120"/>
              </a:rPr>
              <a:t>Product demo &amp; training session</a:t>
            </a:r>
            <a:endParaRPr lang="en-US" sz="900" dirty="0"/>
          </a:p>
        </p:txBody>
      </p:sp>
      <p:sp>
        <p:nvSpPr>
          <p:cNvPr id="14" name="Text 11"/>
          <p:cNvSpPr/>
          <p:nvPr/>
        </p:nvSpPr>
        <p:spPr>
          <a:xfrm>
            <a:off x="5947529" y="3668435"/>
            <a:ext cx="115253" cy="144066"/>
          </a:xfrm>
          <a:prstGeom prst="rect">
            <a:avLst/>
          </a:prstGeom>
          <a:noFill/>
          <a:ln/>
        </p:spPr>
        <p:txBody>
          <a:bodyPr wrap="none" lIns="0" tIns="0" rIns="0" bIns="0" rtlCol="0" anchor="t"/>
          <a:lstStyle/>
          <a:p>
            <a:pPr algn="l" indent="0" marL="0">
              <a:lnSpc>
                <a:spcPts val="1100"/>
              </a:lnSpc>
              <a:buNone/>
            </a:pPr>
            <a:r>
              <a:rPr lang="en-US" sz="900" dirty="0">
                <a:solidFill>
                  <a:srgbClr val="E5E0DF"/>
                </a:solidFill>
                <a:latin typeface="Roboto Mono Light" pitchFamily="34" charset="0"/>
                <a:ea typeface="Roboto Mono Light" pitchFamily="34" charset="-122"/>
                <a:cs typeface="Roboto Mono Light" pitchFamily="34" charset="-120"/>
              </a:rPr>
              <a:t>04</a:t>
            </a:r>
            <a:endParaRPr lang="en-US" sz="900" dirty="0"/>
          </a:p>
        </p:txBody>
      </p:sp>
      <p:sp>
        <p:nvSpPr>
          <p:cNvPr id="15" name="Shape 12"/>
          <p:cNvSpPr/>
          <p:nvPr/>
        </p:nvSpPr>
        <p:spPr>
          <a:xfrm>
            <a:off x="5947529" y="3849053"/>
            <a:ext cx="8221742" cy="15240"/>
          </a:xfrm>
          <a:prstGeom prst="rect">
            <a:avLst/>
          </a:prstGeom>
          <a:solidFill>
            <a:srgbClr val="DCFF50"/>
          </a:solidFill>
          <a:ln/>
        </p:spPr>
      </p:sp>
      <p:sp>
        <p:nvSpPr>
          <p:cNvPr id="16" name="Text 13"/>
          <p:cNvSpPr/>
          <p:nvPr/>
        </p:nvSpPr>
        <p:spPr>
          <a:xfrm>
            <a:off x="5947529" y="3937159"/>
            <a:ext cx="8221742" cy="145733"/>
          </a:xfrm>
          <a:prstGeom prst="rect">
            <a:avLst/>
          </a:prstGeom>
          <a:noFill/>
          <a:ln/>
        </p:spPr>
        <p:txBody>
          <a:bodyPr wrap="none" lIns="0" tIns="0" rIns="0" bIns="0" rtlCol="0" anchor="t"/>
          <a:lstStyle/>
          <a:p>
            <a:pPr algn="l" indent="0" marL="0">
              <a:lnSpc>
                <a:spcPts val="1100"/>
              </a:lnSpc>
              <a:buNone/>
            </a:pPr>
            <a:r>
              <a:rPr lang="en-US" sz="900" dirty="0">
                <a:solidFill>
                  <a:srgbClr val="E5E0DF"/>
                </a:solidFill>
                <a:latin typeface="Roboto" pitchFamily="34" charset="0"/>
                <a:ea typeface="Roboto" pitchFamily="34" charset="-122"/>
                <a:cs typeface="Roboto" pitchFamily="34" charset="-120"/>
              </a:rPr>
              <a:t>Identify 10-15 patients for 90-day trial</a:t>
            </a:r>
            <a:endParaRPr lang="en-US" sz="900" dirty="0"/>
          </a:p>
        </p:txBody>
      </p:sp>
      <p:sp>
        <p:nvSpPr>
          <p:cNvPr id="17" name="Text 14"/>
          <p:cNvSpPr/>
          <p:nvPr/>
        </p:nvSpPr>
        <p:spPr>
          <a:xfrm>
            <a:off x="5947529" y="4269700"/>
            <a:ext cx="1867495" cy="216218"/>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What We'll Provide</a:t>
            </a:r>
            <a:endParaRPr lang="en-US" sz="1350" dirty="0"/>
          </a:p>
        </p:txBody>
      </p:sp>
      <p:sp>
        <p:nvSpPr>
          <p:cNvPr id="18" name="Text 15"/>
          <p:cNvSpPr/>
          <p:nvPr/>
        </p:nvSpPr>
        <p:spPr>
          <a:xfrm>
            <a:off x="5947529" y="4586288"/>
            <a:ext cx="8221742" cy="822008"/>
          </a:xfrm>
          <a:prstGeom prst="rect">
            <a:avLst/>
          </a:prstGeom>
          <a:noFill/>
          <a:ln/>
        </p:spPr>
        <p:txBody>
          <a:bodyPr wrap="square" lIns="0" tIns="0" rIns="0" bIns="0" rtlCol="0" anchor="t"/>
          <a:lstStyle/>
          <a:p>
            <a:pPr algn="l" marL="342900" indent="-342900">
              <a:lnSpc>
                <a:spcPts val="1100"/>
              </a:lnSpc>
              <a:buSzPct val="100000"/>
              <a:buChar char="•"/>
            </a:pPr>
            <a:r>
              <a:rPr lang="en-US" sz="900" dirty="0">
                <a:solidFill>
                  <a:srgbClr val="E5E0DF"/>
                </a:solidFill>
                <a:latin typeface="Roboto" pitchFamily="34" charset="0"/>
                <a:ea typeface="Roboto" pitchFamily="34" charset="-122"/>
                <a:cs typeface="Roboto" pitchFamily="34" charset="-120"/>
              </a:rPr>
              <a:t>Clinical evidence package &amp; product monograph</a:t>
            </a:r>
            <a:endParaRPr lang="en-US" sz="900" dirty="0"/>
          </a:p>
          <a:p>
            <a:pPr algn="l" marL="342900" indent="-342900">
              <a:lnSpc>
                <a:spcPts val="1100"/>
              </a:lnSpc>
              <a:buSzPct val="100000"/>
              <a:buChar char="•"/>
            </a:pPr>
            <a:r>
              <a:rPr lang="en-US" sz="900" dirty="0">
                <a:solidFill>
                  <a:srgbClr val="E5E0DF"/>
                </a:solidFill>
                <a:latin typeface="Roboto" pitchFamily="34" charset="0"/>
                <a:ea typeface="Roboto" pitchFamily="34" charset="-122"/>
                <a:cs typeface="Roboto" pitchFamily="34" charset="-120"/>
              </a:rPr>
              <a:t>Premier GPO confirmation docs</a:t>
            </a:r>
            <a:endParaRPr lang="en-US" sz="900" dirty="0"/>
          </a:p>
          <a:p>
            <a:pPr algn="l" marL="342900" indent="-342900">
              <a:lnSpc>
                <a:spcPts val="1100"/>
              </a:lnSpc>
              <a:buSzPct val="100000"/>
              <a:buChar char="•"/>
            </a:pPr>
            <a:r>
              <a:rPr lang="en-US" sz="900" dirty="0">
                <a:solidFill>
                  <a:srgbClr val="E5E0DF"/>
                </a:solidFill>
                <a:latin typeface="Roboto" pitchFamily="34" charset="0"/>
                <a:ea typeface="Roboto" pitchFamily="34" charset="-122"/>
                <a:cs typeface="Roboto" pitchFamily="34" charset="-120"/>
              </a:rPr>
              <a:t>Reimbursement &amp; billing support</a:t>
            </a:r>
            <a:endParaRPr lang="en-US" sz="900" dirty="0"/>
          </a:p>
          <a:p>
            <a:pPr algn="l" marL="342900" indent="-342900">
              <a:lnSpc>
                <a:spcPts val="1100"/>
              </a:lnSpc>
              <a:buSzPct val="100000"/>
              <a:buChar char="•"/>
            </a:pPr>
            <a:r>
              <a:rPr lang="en-US" sz="900" dirty="0">
                <a:solidFill>
                  <a:srgbClr val="E5E0DF"/>
                </a:solidFill>
                <a:latin typeface="Roboto" pitchFamily="34" charset="0"/>
                <a:ea typeface="Roboto" pitchFamily="34" charset="-122"/>
                <a:cs typeface="Roboto" pitchFamily="34" charset="-120"/>
              </a:rPr>
              <a:t>On-site training for staff</a:t>
            </a:r>
            <a:endParaRPr lang="en-US" sz="900" dirty="0"/>
          </a:p>
          <a:p>
            <a:pPr algn="l" marL="342900" indent="-342900">
              <a:lnSpc>
                <a:spcPts val="1100"/>
              </a:lnSpc>
              <a:buSzPct val="100000"/>
              <a:buChar char="•"/>
            </a:pPr>
            <a:r>
              <a:rPr lang="en-US" sz="900" dirty="0">
                <a:solidFill>
                  <a:srgbClr val="E5E0DF"/>
                </a:solidFill>
                <a:latin typeface="Roboto" pitchFamily="34" charset="0"/>
                <a:ea typeface="Roboto" pitchFamily="34" charset="-122"/>
                <a:cs typeface="Roboto" pitchFamily="34" charset="-120"/>
              </a:rPr>
              <a:t>Outcomes tracking tools</a:t>
            </a:r>
            <a:endParaRPr lang="en-US" sz="900" dirty="0"/>
          </a:p>
        </p:txBody>
      </p:sp>
      <p:sp>
        <p:nvSpPr>
          <p:cNvPr id="19" name="Text 16"/>
          <p:cNvSpPr/>
          <p:nvPr/>
        </p:nvSpPr>
        <p:spPr>
          <a:xfrm>
            <a:off x="5947529" y="5508665"/>
            <a:ext cx="1729502" cy="216218"/>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Our Commitment</a:t>
            </a:r>
            <a:endParaRPr lang="en-US" sz="1350" dirty="0"/>
          </a:p>
        </p:txBody>
      </p:sp>
      <p:sp>
        <p:nvSpPr>
          <p:cNvPr id="20" name="Text 17"/>
          <p:cNvSpPr/>
          <p:nvPr/>
        </p:nvSpPr>
        <p:spPr>
          <a:xfrm>
            <a:off x="5947529" y="5825252"/>
            <a:ext cx="8221742" cy="145733"/>
          </a:xfrm>
          <a:prstGeom prst="rect">
            <a:avLst/>
          </a:prstGeom>
          <a:noFill/>
          <a:ln/>
        </p:spPr>
        <p:txBody>
          <a:bodyPr wrap="none" lIns="0" tIns="0" rIns="0" bIns="0" rtlCol="0" anchor="t"/>
          <a:lstStyle/>
          <a:p>
            <a:pPr algn="l" indent="0" marL="0">
              <a:lnSpc>
                <a:spcPts val="1100"/>
              </a:lnSpc>
              <a:buNone/>
            </a:pPr>
            <a:r>
              <a:rPr lang="en-US" sz="900" dirty="0">
                <a:solidFill>
                  <a:srgbClr val="E5E0DF"/>
                </a:solidFill>
                <a:latin typeface="Roboto" pitchFamily="34" charset="0"/>
                <a:ea typeface="Roboto" pitchFamily="34" charset="-122"/>
                <a:cs typeface="Roboto" pitchFamily="34" charset="-120"/>
              </a:rPr>
              <a:t>True partnership. Not product pushing. Tools that improve outcomes and simplify operations.</a:t>
            </a:r>
            <a:endParaRPr lang="en-US" sz="900" dirty="0"/>
          </a:p>
        </p:txBody>
      </p:sp>
      <p:sp>
        <p:nvSpPr>
          <p:cNvPr id="21" name="Text 18"/>
          <p:cNvSpPr/>
          <p:nvPr/>
        </p:nvSpPr>
        <p:spPr>
          <a:xfrm>
            <a:off x="5947529" y="6071354"/>
            <a:ext cx="1971199" cy="216218"/>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Roboto Mono Medium" pitchFamily="34" charset="0"/>
                <a:ea typeface="Roboto Mono Medium" pitchFamily="34" charset="-122"/>
                <a:cs typeface="Roboto Mono Medium" pitchFamily="34" charset="-120"/>
              </a:rPr>
              <a:t>Contact Information</a:t>
            </a:r>
            <a:endParaRPr lang="en-US" sz="1350" dirty="0"/>
          </a:p>
        </p:txBody>
      </p:sp>
      <p:sp>
        <p:nvSpPr>
          <p:cNvPr id="22" name="Text 19"/>
          <p:cNvSpPr/>
          <p:nvPr/>
        </p:nvSpPr>
        <p:spPr>
          <a:xfrm>
            <a:off x="5947529" y="6387941"/>
            <a:ext cx="8221742" cy="145733"/>
          </a:xfrm>
          <a:prstGeom prst="rect">
            <a:avLst/>
          </a:prstGeom>
          <a:noFill/>
          <a:ln/>
        </p:spPr>
        <p:txBody>
          <a:bodyPr wrap="none" lIns="0" tIns="0" rIns="0" bIns="0" rtlCol="0" anchor="t"/>
          <a:lstStyle/>
          <a:p>
            <a:pPr algn="l" indent="0" marL="0">
              <a:lnSpc>
                <a:spcPts val="1100"/>
              </a:lnSpc>
              <a:buNone/>
            </a:pPr>
            <a:r>
              <a:rPr lang="en-US" sz="900" dirty="0">
                <a:solidFill>
                  <a:srgbClr val="E5E0DF"/>
                </a:solidFill>
                <a:latin typeface="Roboto" pitchFamily="34" charset="0"/>
                <a:ea typeface="Roboto" pitchFamily="34" charset="-122"/>
                <a:cs typeface="Roboto" pitchFamily="34" charset="-120"/>
              </a:rPr>
              <a:t>[Your name and contact details]</a:t>
            </a:r>
            <a:endParaRPr lang="en-US" sz="900" dirty="0"/>
          </a:p>
        </p:txBody>
      </p:sp>
      <p:sp>
        <p:nvSpPr>
          <p:cNvPr id="23" name="Shape 20"/>
          <p:cNvSpPr/>
          <p:nvPr/>
        </p:nvSpPr>
        <p:spPr>
          <a:xfrm>
            <a:off x="5947529" y="6608921"/>
            <a:ext cx="8221742" cy="359331"/>
          </a:xfrm>
          <a:prstGeom prst="roundRect">
            <a:avLst>
              <a:gd name="adj" fmla="val 4813"/>
            </a:avLst>
          </a:prstGeom>
          <a:solidFill>
            <a:srgbClr val="3D4D00"/>
          </a:solidFill>
          <a:ln/>
        </p:spPr>
      </p:sp>
      <p:pic>
        <p:nvPicPr>
          <p:cNvPr id="24" name="Image 1" descr="preencoded.png">    </p:cNvPr>
          <p:cNvPicPr>
            <a:picLocks noChangeAspect="1"/>
          </p:cNvPicPr>
          <p:nvPr/>
        </p:nvPicPr>
        <p:blipFill>
          <a:blip r:embed="rId2"/>
          <a:stretch>
            <a:fillRect/>
          </a:stretch>
        </p:blipFill>
        <p:spPr>
          <a:xfrm>
            <a:off x="6062782" y="6758821"/>
            <a:ext cx="144066" cy="115253"/>
          </a:xfrm>
          <a:prstGeom prst="rect">
            <a:avLst/>
          </a:prstGeom>
        </p:spPr>
      </p:pic>
      <p:sp>
        <p:nvSpPr>
          <p:cNvPr id="25" name="Text 21"/>
          <p:cNvSpPr/>
          <p:nvPr/>
        </p:nvSpPr>
        <p:spPr>
          <a:xfrm>
            <a:off x="6322100" y="6704648"/>
            <a:ext cx="7731919" cy="145733"/>
          </a:xfrm>
          <a:prstGeom prst="rect">
            <a:avLst/>
          </a:prstGeom>
          <a:noFill/>
          <a:ln/>
        </p:spPr>
        <p:txBody>
          <a:bodyPr wrap="none" lIns="0" tIns="0" rIns="0" bIns="0" rtlCol="0" anchor="t"/>
          <a:lstStyle/>
          <a:p>
            <a:pPr algn="l" indent="0" marL="0">
              <a:lnSpc>
                <a:spcPts val="1100"/>
              </a:lnSpc>
              <a:buNone/>
            </a:pPr>
            <a:r>
              <a:rPr lang="en-US" sz="900" dirty="0">
                <a:solidFill>
                  <a:srgbClr val="FFFFFF"/>
                </a:solidFill>
                <a:latin typeface="Roboto" pitchFamily="34" charset="0"/>
                <a:ea typeface="Roboto" pitchFamily="34" charset="-122"/>
                <a:cs typeface="Roboto" pitchFamily="34" charset="-120"/>
              </a:rPr>
              <a:t>Ready to discuss? Let's talk about your specific needs.</a:t>
            </a:r>
            <a:endParaRPr lang="en-US" sz="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08541" y="643057"/>
            <a:ext cx="7705963" cy="553641"/>
          </a:xfrm>
          <a:prstGeom prst="rect">
            <a:avLst/>
          </a:prstGeom>
          <a:noFill/>
          <a:ln/>
        </p:spPr>
        <p:txBody>
          <a:bodyPr wrap="none" lIns="0" tIns="0" rIns="0" bIns="0" rtlCol="0" anchor="t"/>
          <a:lstStyle/>
          <a:p>
            <a:pPr algn="l" indent="0" marL="0">
              <a:lnSpc>
                <a:spcPts val="4350"/>
              </a:lnSpc>
              <a:buNone/>
            </a:pPr>
            <a:r>
              <a:rPr lang="en-US" sz="3450" dirty="0">
                <a:solidFill>
                  <a:srgbClr val="FFFFFF"/>
                </a:solidFill>
                <a:latin typeface="Roboto Mono Medium" pitchFamily="34" charset="0"/>
                <a:ea typeface="Roboto Mono Medium" pitchFamily="34" charset="-122"/>
                <a:cs typeface="Roboto Mono Medium" pitchFamily="34" charset="-120"/>
              </a:rPr>
              <a:t>Why Partner with Nightingale?</a:t>
            </a:r>
            <a:endParaRPr lang="en-US" sz="3450" dirty="0"/>
          </a:p>
        </p:txBody>
      </p:sp>
      <p:sp>
        <p:nvSpPr>
          <p:cNvPr id="3" name="Shape 1"/>
          <p:cNvSpPr/>
          <p:nvPr/>
        </p:nvSpPr>
        <p:spPr>
          <a:xfrm>
            <a:off x="708541" y="1778556"/>
            <a:ext cx="6527602" cy="2252543"/>
          </a:xfrm>
          <a:prstGeom prst="roundRect">
            <a:avLst>
              <a:gd name="adj" fmla="val 4871"/>
            </a:avLst>
          </a:prstGeom>
          <a:solidFill>
            <a:srgbClr val="212121"/>
          </a:solidFill>
          <a:ln/>
        </p:spPr>
      </p:sp>
      <p:sp>
        <p:nvSpPr>
          <p:cNvPr id="4" name="Shape 2"/>
          <p:cNvSpPr/>
          <p:nvPr/>
        </p:nvSpPr>
        <p:spPr>
          <a:xfrm>
            <a:off x="708541" y="1755696"/>
            <a:ext cx="6527602" cy="91440"/>
          </a:xfrm>
          <a:prstGeom prst="roundRect">
            <a:avLst>
              <a:gd name="adj" fmla="val 29060"/>
            </a:avLst>
          </a:prstGeom>
          <a:solidFill>
            <a:srgbClr val="DCFF50"/>
          </a:solidFill>
          <a:ln/>
        </p:spPr>
      </p:sp>
      <p:sp>
        <p:nvSpPr>
          <p:cNvPr id="5" name="Shape 3"/>
          <p:cNvSpPr/>
          <p:nvPr/>
        </p:nvSpPr>
        <p:spPr>
          <a:xfrm>
            <a:off x="3706594" y="1512927"/>
            <a:ext cx="531376" cy="531376"/>
          </a:xfrm>
          <a:prstGeom prst="roundRect">
            <a:avLst>
              <a:gd name="adj" fmla="val 172082"/>
            </a:avLst>
          </a:prstGeom>
          <a:solidFill>
            <a:srgbClr val="DCFF50"/>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66019" y="1672352"/>
            <a:ext cx="212527" cy="212527"/>
          </a:xfrm>
          <a:prstGeom prst="rect">
            <a:avLst/>
          </a:prstGeom>
        </p:spPr>
      </p:pic>
      <p:sp>
        <p:nvSpPr>
          <p:cNvPr id="7" name="Text 4"/>
          <p:cNvSpPr/>
          <p:nvPr/>
        </p:nvSpPr>
        <p:spPr>
          <a:xfrm>
            <a:off x="908447" y="2221349"/>
            <a:ext cx="2214324" cy="276820"/>
          </a:xfrm>
          <a:prstGeom prst="rect">
            <a:avLst/>
          </a:prstGeom>
          <a:noFill/>
          <a:ln/>
        </p:spPr>
        <p:txBody>
          <a:bodyPr wrap="none" lIns="0" tIns="0" rIns="0" bIns="0" rtlCol="0" anchor="t"/>
          <a:lstStyle/>
          <a:p>
            <a:pPr algn="l" indent="0" marL="0">
              <a:lnSpc>
                <a:spcPts val="2150"/>
              </a:lnSpc>
              <a:buNone/>
            </a:pPr>
            <a:r>
              <a:rPr lang="en-US" sz="1700" dirty="0">
                <a:solidFill>
                  <a:srgbClr val="E5E0DF"/>
                </a:solidFill>
                <a:latin typeface="Roboto Mono Medium" pitchFamily="34" charset="0"/>
                <a:ea typeface="Roboto Mono Medium" pitchFamily="34" charset="-122"/>
                <a:cs typeface="Roboto Mono Medium" pitchFamily="34" charset="-120"/>
              </a:rPr>
              <a:t>We're Different:</a:t>
            </a:r>
            <a:endParaRPr lang="en-US" sz="1700" dirty="0"/>
          </a:p>
        </p:txBody>
      </p:sp>
      <p:sp>
        <p:nvSpPr>
          <p:cNvPr id="8" name="Text 5"/>
          <p:cNvSpPr/>
          <p:nvPr/>
        </p:nvSpPr>
        <p:spPr>
          <a:xfrm>
            <a:off x="908447" y="2592943"/>
            <a:ext cx="6127790" cy="914876"/>
          </a:xfrm>
          <a:prstGeom prst="rect">
            <a:avLst/>
          </a:prstGeom>
          <a:noFill/>
          <a:ln/>
        </p:spPr>
        <p:txBody>
          <a:bodyPr wrap="square" lIns="0" tIns="0" rIns="0" bIns="0" rtlCol="0" anchor="t"/>
          <a:lstStyle/>
          <a:p>
            <a:pPr algn="l" marL="342900" indent="-342900">
              <a:lnSpc>
                <a:spcPts val="2100"/>
              </a:lnSpc>
              <a:buSzPct val="100000"/>
              <a:buChar char="•"/>
            </a:pPr>
            <a:r>
              <a:rPr lang="en-US" sz="1350" dirty="0">
                <a:solidFill>
                  <a:srgbClr val="E5E0DF"/>
                </a:solidFill>
                <a:latin typeface="Roboto" pitchFamily="34" charset="0"/>
                <a:ea typeface="Roboto" pitchFamily="34" charset="-122"/>
                <a:cs typeface="Roboto" pitchFamily="34" charset="-120"/>
              </a:rPr>
              <a:t>Clinical consultants, not sales reps</a:t>
            </a:r>
            <a:endParaRPr lang="en-US" sz="1350" dirty="0"/>
          </a:p>
          <a:p>
            <a:pPr algn="l" marL="342900" indent="-342900">
              <a:lnSpc>
                <a:spcPts val="2100"/>
              </a:lnSpc>
              <a:buSzPct val="100000"/>
              <a:buChar char="•"/>
            </a:pPr>
            <a:r>
              <a:rPr lang="en-US" sz="1350" dirty="0">
                <a:solidFill>
                  <a:srgbClr val="E5E0DF"/>
                </a:solidFill>
                <a:latin typeface="Roboto" pitchFamily="34" charset="0"/>
                <a:ea typeface="Roboto" pitchFamily="34" charset="-122"/>
                <a:cs typeface="Roboto" pitchFamily="34" charset="-120"/>
              </a:rPr>
              <a:t>Deep wound care expertise</a:t>
            </a:r>
            <a:endParaRPr lang="en-US" sz="1350" dirty="0"/>
          </a:p>
          <a:p>
            <a:pPr algn="l" marL="342900" indent="-342900">
              <a:lnSpc>
                <a:spcPts val="2100"/>
              </a:lnSpc>
              <a:buSzPct val="100000"/>
              <a:buChar char="•"/>
            </a:pPr>
            <a:r>
              <a:rPr lang="en-US" sz="1350" dirty="0">
                <a:solidFill>
                  <a:srgbClr val="E5E0DF"/>
                </a:solidFill>
                <a:latin typeface="Roboto" pitchFamily="34" charset="0"/>
                <a:ea typeface="Roboto" pitchFamily="34" charset="-122"/>
                <a:cs typeface="Roboto" pitchFamily="34" charset="-120"/>
              </a:rPr>
              <a:t>Long-term partnership focus</a:t>
            </a:r>
            <a:endParaRPr lang="en-US" sz="1350" dirty="0"/>
          </a:p>
        </p:txBody>
      </p:sp>
      <p:sp>
        <p:nvSpPr>
          <p:cNvPr id="9" name="Shape 6"/>
          <p:cNvSpPr/>
          <p:nvPr/>
        </p:nvSpPr>
        <p:spPr>
          <a:xfrm>
            <a:off x="7394258" y="1778556"/>
            <a:ext cx="6527602" cy="2252543"/>
          </a:xfrm>
          <a:prstGeom prst="roundRect">
            <a:avLst>
              <a:gd name="adj" fmla="val 4871"/>
            </a:avLst>
          </a:prstGeom>
          <a:solidFill>
            <a:srgbClr val="212121"/>
          </a:solidFill>
          <a:ln/>
        </p:spPr>
      </p:sp>
      <p:sp>
        <p:nvSpPr>
          <p:cNvPr id="10" name="Shape 7"/>
          <p:cNvSpPr/>
          <p:nvPr/>
        </p:nvSpPr>
        <p:spPr>
          <a:xfrm>
            <a:off x="7394258" y="1755696"/>
            <a:ext cx="6527602" cy="91440"/>
          </a:xfrm>
          <a:prstGeom prst="roundRect">
            <a:avLst>
              <a:gd name="adj" fmla="val 29060"/>
            </a:avLst>
          </a:prstGeom>
          <a:solidFill>
            <a:srgbClr val="DCFF50"/>
          </a:solidFill>
          <a:ln/>
        </p:spPr>
      </p:sp>
      <p:sp>
        <p:nvSpPr>
          <p:cNvPr id="11" name="Shape 8"/>
          <p:cNvSpPr/>
          <p:nvPr/>
        </p:nvSpPr>
        <p:spPr>
          <a:xfrm>
            <a:off x="10392311" y="1512927"/>
            <a:ext cx="531376" cy="531376"/>
          </a:xfrm>
          <a:prstGeom prst="roundRect">
            <a:avLst>
              <a:gd name="adj" fmla="val 172082"/>
            </a:avLst>
          </a:prstGeom>
          <a:solidFill>
            <a:srgbClr val="DCFF50"/>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1735" y="1672352"/>
            <a:ext cx="212527" cy="212527"/>
          </a:xfrm>
          <a:prstGeom prst="rect">
            <a:avLst/>
          </a:prstGeom>
        </p:spPr>
      </p:pic>
      <p:sp>
        <p:nvSpPr>
          <p:cNvPr id="13" name="Text 9"/>
          <p:cNvSpPr/>
          <p:nvPr/>
        </p:nvSpPr>
        <p:spPr>
          <a:xfrm>
            <a:off x="7594163" y="2221349"/>
            <a:ext cx="2214324" cy="276820"/>
          </a:xfrm>
          <a:prstGeom prst="rect">
            <a:avLst/>
          </a:prstGeom>
          <a:noFill/>
          <a:ln/>
        </p:spPr>
        <p:txBody>
          <a:bodyPr wrap="none" lIns="0" tIns="0" rIns="0" bIns="0" rtlCol="0" anchor="t"/>
          <a:lstStyle/>
          <a:p>
            <a:pPr algn="l" indent="0" marL="0">
              <a:lnSpc>
                <a:spcPts val="2150"/>
              </a:lnSpc>
              <a:buNone/>
            </a:pPr>
            <a:r>
              <a:rPr lang="en-US" sz="1700" dirty="0">
                <a:solidFill>
                  <a:srgbClr val="E5E0DF"/>
                </a:solidFill>
                <a:latin typeface="Roboto Mono Medium" pitchFamily="34" charset="0"/>
                <a:ea typeface="Roboto Mono Medium" pitchFamily="34" charset="-122"/>
                <a:cs typeface="Roboto Mono Medium" pitchFamily="34" charset="-120"/>
              </a:rPr>
              <a:t>What We Provide:</a:t>
            </a:r>
            <a:endParaRPr lang="en-US" sz="1700" dirty="0"/>
          </a:p>
        </p:txBody>
      </p:sp>
      <p:sp>
        <p:nvSpPr>
          <p:cNvPr id="14" name="Text 10"/>
          <p:cNvSpPr/>
          <p:nvPr/>
        </p:nvSpPr>
        <p:spPr>
          <a:xfrm>
            <a:off x="7594163" y="2592943"/>
            <a:ext cx="6127790" cy="1238250"/>
          </a:xfrm>
          <a:prstGeom prst="rect">
            <a:avLst/>
          </a:prstGeom>
          <a:noFill/>
          <a:ln/>
        </p:spPr>
        <p:txBody>
          <a:bodyPr wrap="square" lIns="0" tIns="0" rIns="0" bIns="0" rtlCol="0" anchor="t"/>
          <a:lstStyle/>
          <a:p>
            <a:pPr algn="l" marL="342900" indent="-342900">
              <a:lnSpc>
                <a:spcPts val="2100"/>
              </a:lnSpc>
              <a:buSzPct val="100000"/>
              <a:buChar char="•"/>
            </a:pPr>
            <a:r>
              <a:rPr lang="en-US" sz="1350" dirty="0">
                <a:solidFill>
                  <a:srgbClr val="E5E0DF"/>
                </a:solidFill>
                <a:latin typeface="Roboto" pitchFamily="34" charset="0"/>
                <a:ea typeface="Roboto" pitchFamily="34" charset="-122"/>
                <a:cs typeface="Roboto" pitchFamily="34" charset="-120"/>
              </a:rPr>
              <a:t>Comprehensive training &amp; implementation support</a:t>
            </a:r>
            <a:endParaRPr lang="en-US" sz="1350" dirty="0"/>
          </a:p>
          <a:p>
            <a:pPr algn="l" marL="342900" indent="-342900">
              <a:lnSpc>
                <a:spcPts val="2100"/>
              </a:lnSpc>
              <a:buSzPct val="100000"/>
              <a:buChar char="•"/>
            </a:pPr>
            <a:r>
              <a:rPr lang="en-US" sz="1350" dirty="0">
                <a:solidFill>
                  <a:srgbClr val="E5E0DF"/>
                </a:solidFill>
                <a:latin typeface="Roboto" pitchFamily="34" charset="0"/>
                <a:ea typeface="Roboto" pitchFamily="34" charset="-122"/>
                <a:cs typeface="Roboto" pitchFamily="34" charset="-120"/>
              </a:rPr>
              <a:t>Outcomes tracking &amp; data analysis</a:t>
            </a:r>
            <a:endParaRPr lang="en-US" sz="1350" dirty="0"/>
          </a:p>
          <a:p>
            <a:pPr algn="l" marL="342900" indent="-342900">
              <a:lnSpc>
                <a:spcPts val="2100"/>
              </a:lnSpc>
              <a:buSzPct val="100000"/>
              <a:buChar char="•"/>
            </a:pPr>
            <a:r>
              <a:rPr lang="en-US" sz="1350" dirty="0">
                <a:solidFill>
                  <a:srgbClr val="E5E0DF"/>
                </a:solidFill>
                <a:latin typeface="Roboto" pitchFamily="34" charset="0"/>
                <a:ea typeface="Roboto" pitchFamily="34" charset="-122"/>
                <a:cs typeface="Roboto" pitchFamily="34" charset="-120"/>
              </a:rPr>
              <a:t>Responsive local support team</a:t>
            </a:r>
            <a:endParaRPr lang="en-US" sz="1350" dirty="0"/>
          </a:p>
          <a:p>
            <a:pPr algn="l" marL="342900" indent="-342900">
              <a:lnSpc>
                <a:spcPts val="2100"/>
              </a:lnSpc>
              <a:buSzPct val="100000"/>
              <a:buChar char="•"/>
            </a:pPr>
            <a:r>
              <a:rPr lang="en-US" sz="1350" dirty="0">
                <a:solidFill>
                  <a:srgbClr val="E5E0DF"/>
                </a:solidFill>
                <a:latin typeface="Roboto" pitchFamily="34" charset="0"/>
                <a:ea typeface="Roboto" pitchFamily="34" charset="-122"/>
                <a:cs typeface="Roboto" pitchFamily="34" charset="-120"/>
              </a:rPr>
              <a:t>Regular business reviews</a:t>
            </a:r>
            <a:endParaRPr lang="en-US" sz="1350" dirty="0"/>
          </a:p>
        </p:txBody>
      </p:sp>
      <p:sp>
        <p:nvSpPr>
          <p:cNvPr id="15" name="Shape 11"/>
          <p:cNvSpPr/>
          <p:nvPr/>
        </p:nvSpPr>
        <p:spPr>
          <a:xfrm>
            <a:off x="708541" y="4454843"/>
            <a:ext cx="13213318" cy="2252543"/>
          </a:xfrm>
          <a:prstGeom prst="roundRect">
            <a:avLst>
              <a:gd name="adj" fmla="val 4871"/>
            </a:avLst>
          </a:prstGeom>
          <a:solidFill>
            <a:srgbClr val="212121"/>
          </a:solidFill>
          <a:ln/>
        </p:spPr>
      </p:sp>
      <p:sp>
        <p:nvSpPr>
          <p:cNvPr id="16" name="Shape 12"/>
          <p:cNvSpPr/>
          <p:nvPr/>
        </p:nvSpPr>
        <p:spPr>
          <a:xfrm>
            <a:off x="708541" y="4431983"/>
            <a:ext cx="13213318" cy="91440"/>
          </a:xfrm>
          <a:prstGeom prst="roundRect">
            <a:avLst>
              <a:gd name="adj" fmla="val 29060"/>
            </a:avLst>
          </a:prstGeom>
          <a:solidFill>
            <a:srgbClr val="DCFF50"/>
          </a:solidFill>
          <a:ln/>
        </p:spPr>
      </p:sp>
      <p:sp>
        <p:nvSpPr>
          <p:cNvPr id="17" name="Shape 13"/>
          <p:cNvSpPr/>
          <p:nvPr/>
        </p:nvSpPr>
        <p:spPr>
          <a:xfrm>
            <a:off x="7049512" y="4189214"/>
            <a:ext cx="531376" cy="531376"/>
          </a:xfrm>
          <a:prstGeom prst="roundRect">
            <a:avLst>
              <a:gd name="adj" fmla="val 172082"/>
            </a:avLst>
          </a:prstGeom>
          <a:solidFill>
            <a:srgbClr val="DCFF50"/>
          </a:solidFill>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8937" y="4348639"/>
            <a:ext cx="212527" cy="212527"/>
          </a:xfrm>
          <a:prstGeom prst="rect">
            <a:avLst/>
          </a:prstGeom>
        </p:spPr>
      </p:pic>
      <p:sp>
        <p:nvSpPr>
          <p:cNvPr id="19" name="Text 14"/>
          <p:cNvSpPr/>
          <p:nvPr/>
        </p:nvSpPr>
        <p:spPr>
          <a:xfrm>
            <a:off x="908447" y="4897636"/>
            <a:ext cx="4117658" cy="276820"/>
          </a:xfrm>
          <a:prstGeom prst="rect">
            <a:avLst/>
          </a:prstGeom>
          <a:noFill/>
          <a:ln/>
        </p:spPr>
        <p:txBody>
          <a:bodyPr wrap="none" lIns="0" tIns="0" rIns="0" bIns="0" rtlCol="0" anchor="t"/>
          <a:lstStyle/>
          <a:p>
            <a:pPr algn="l" indent="0" marL="0">
              <a:lnSpc>
                <a:spcPts val="2150"/>
              </a:lnSpc>
              <a:buNone/>
            </a:pPr>
            <a:r>
              <a:rPr lang="en-US" sz="1700" dirty="0">
                <a:solidFill>
                  <a:srgbClr val="E5E0DF"/>
                </a:solidFill>
                <a:latin typeface="Roboto Mono Medium" pitchFamily="34" charset="0"/>
                <a:ea typeface="Roboto Mono Medium" pitchFamily="34" charset="-122"/>
                <a:cs typeface="Roboto Mono Medium" pitchFamily="34" charset="-120"/>
              </a:rPr>
              <a:t>Our Commitment to Sandy's Team:</a:t>
            </a:r>
            <a:endParaRPr lang="en-US" sz="1700" dirty="0"/>
          </a:p>
        </p:txBody>
      </p:sp>
      <p:sp>
        <p:nvSpPr>
          <p:cNvPr id="20" name="Text 15"/>
          <p:cNvSpPr/>
          <p:nvPr/>
        </p:nvSpPr>
        <p:spPr>
          <a:xfrm>
            <a:off x="908447" y="5269230"/>
            <a:ext cx="12813506" cy="1238250"/>
          </a:xfrm>
          <a:prstGeom prst="rect">
            <a:avLst/>
          </a:prstGeom>
          <a:noFill/>
          <a:ln/>
        </p:spPr>
        <p:txBody>
          <a:bodyPr wrap="square" lIns="0" tIns="0" rIns="0" bIns="0" rtlCol="0" anchor="t"/>
          <a:lstStyle/>
          <a:p>
            <a:pPr algn="l" marL="342900" indent="-342900">
              <a:lnSpc>
                <a:spcPts val="2100"/>
              </a:lnSpc>
              <a:buSzPct val="100000"/>
              <a:buChar char="•"/>
            </a:pPr>
            <a:r>
              <a:rPr lang="en-US" sz="1350" dirty="0">
                <a:solidFill>
                  <a:srgbClr val="E5E0DF"/>
                </a:solidFill>
                <a:latin typeface="Roboto" pitchFamily="34" charset="0"/>
                <a:ea typeface="Roboto" pitchFamily="34" charset="-122"/>
                <a:cs typeface="Roboto" pitchFamily="34" charset="-120"/>
              </a:rPr>
              <a:t>Dedicated account support</a:t>
            </a:r>
            <a:endParaRPr lang="en-US" sz="1350" dirty="0"/>
          </a:p>
          <a:p>
            <a:pPr algn="l" marL="342900" indent="-342900">
              <a:lnSpc>
                <a:spcPts val="2100"/>
              </a:lnSpc>
              <a:buSzPct val="100000"/>
              <a:buChar char="•"/>
            </a:pPr>
            <a:r>
              <a:rPr lang="en-US" sz="1350" dirty="0">
                <a:solidFill>
                  <a:srgbClr val="E5E0DF"/>
                </a:solidFill>
                <a:latin typeface="Roboto" pitchFamily="34" charset="0"/>
                <a:ea typeface="Roboto" pitchFamily="34" charset="-122"/>
                <a:cs typeface="Roboto" pitchFamily="34" charset="-120"/>
              </a:rPr>
              <a:t>On-site clinical specialist for first cases</a:t>
            </a:r>
            <a:endParaRPr lang="en-US" sz="1350" dirty="0"/>
          </a:p>
          <a:p>
            <a:pPr algn="l" marL="342900" indent="-342900">
              <a:lnSpc>
                <a:spcPts val="2100"/>
              </a:lnSpc>
              <a:buSzPct val="100000"/>
              <a:buChar char="•"/>
            </a:pPr>
            <a:r>
              <a:rPr lang="en-US" sz="1350" dirty="0">
                <a:solidFill>
                  <a:srgbClr val="E5E0DF"/>
                </a:solidFill>
                <a:latin typeface="Roboto" pitchFamily="34" charset="0"/>
                <a:ea typeface="Roboto" pitchFamily="34" charset="-122"/>
                <a:cs typeface="Roboto" pitchFamily="34" charset="-120"/>
              </a:rPr>
              <a:t>Ongoing staff education</a:t>
            </a:r>
            <a:endParaRPr lang="en-US" sz="1350" dirty="0"/>
          </a:p>
          <a:p>
            <a:pPr algn="l" marL="342900" indent="-342900">
              <a:lnSpc>
                <a:spcPts val="2100"/>
              </a:lnSpc>
              <a:buSzPct val="100000"/>
              <a:buChar char="•"/>
            </a:pPr>
            <a:r>
              <a:rPr lang="en-US" sz="1350" dirty="0">
                <a:solidFill>
                  <a:srgbClr val="E5E0DF"/>
                </a:solidFill>
                <a:latin typeface="Roboto" pitchFamily="34" charset="0"/>
                <a:ea typeface="Roboto" pitchFamily="34" charset="-122"/>
                <a:cs typeface="Roboto" pitchFamily="34" charset="-120"/>
              </a:rPr>
              <a:t>Early forecasting &amp; planning</a:t>
            </a:r>
            <a:endParaRPr lang="en-US" sz="1350" dirty="0"/>
          </a:p>
        </p:txBody>
      </p:sp>
      <p:sp>
        <p:nvSpPr>
          <p:cNvPr id="21" name="Shape 16"/>
          <p:cNvSpPr/>
          <p:nvPr/>
        </p:nvSpPr>
        <p:spPr>
          <a:xfrm>
            <a:off x="708541" y="6885265"/>
            <a:ext cx="13213318" cy="701159"/>
          </a:xfrm>
          <a:prstGeom prst="roundRect">
            <a:avLst>
              <a:gd name="adj" fmla="val 3790"/>
            </a:avLst>
          </a:prstGeom>
          <a:solidFill>
            <a:srgbClr val="3D4D00"/>
          </a:solidFill>
          <a:ln/>
        </p:spPr>
      </p:sp>
      <p:pic>
        <p:nvPicPr>
          <p:cNvPr id="22" name="Image 3" descr="preencoded.png">    </p:cNvPr>
          <p:cNvPicPr>
            <a:picLocks noChangeAspect="1"/>
          </p:cNvPicPr>
          <p:nvPr/>
        </p:nvPicPr>
        <p:blipFill>
          <a:blip r:embed="rId7"/>
          <a:stretch>
            <a:fillRect/>
          </a:stretch>
        </p:blipFill>
        <p:spPr>
          <a:xfrm>
            <a:off x="885587" y="7141964"/>
            <a:ext cx="221337" cy="177046"/>
          </a:xfrm>
          <a:prstGeom prst="rect">
            <a:avLst/>
          </a:prstGeom>
        </p:spPr>
      </p:pic>
      <p:sp>
        <p:nvSpPr>
          <p:cNvPr id="23" name="Text 17"/>
          <p:cNvSpPr/>
          <p:nvPr/>
        </p:nvSpPr>
        <p:spPr>
          <a:xfrm>
            <a:off x="1283970" y="7087553"/>
            <a:ext cx="12460843" cy="268129"/>
          </a:xfrm>
          <a:prstGeom prst="rect">
            <a:avLst/>
          </a:prstGeom>
          <a:noFill/>
          <a:ln/>
        </p:spPr>
        <p:txBody>
          <a:bodyPr wrap="none" lIns="0" tIns="0" rIns="0" bIns="0" rtlCol="0" anchor="t"/>
          <a:lstStyle/>
          <a:p>
            <a:pPr algn="l" indent="0" marL="0">
              <a:lnSpc>
                <a:spcPts val="2100"/>
              </a:lnSpc>
              <a:buNone/>
            </a:pPr>
            <a:r>
              <a:rPr lang="en-US" sz="1350" dirty="0">
                <a:solidFill>
                  <a:srgbClr val="FFFFFF"/>
                </a:solidFill>
                <a:latin typeface="Roboto" pitchFamily="34" charset="0"/>
                <a:ea typeface="Roboto" pitchFamily="34" charset="-122"/>
                <a:cs typeface="Roboto" pitchFamily="34" charset="-120"/>
              </a:rPr>
              <a:t>Your success is our success. Let's build this together.</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93583"/>
            <a:ext cx="5359122"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Today's Discussion</a:t>
            </a:r>
            <a:endParaRPr lang="en-US" sz="3900" dirty="0"/>
          </a:p>
        </p:txBody>
      </p:sp>
      <p:sp>
        <p:nvSpPr>
          <p:cNvPr id="3" name="Text 1"/>
          <p:cNvSpPr/>
          <p:nvPr/>
        </p:nvSpPr>
        <p:spPr>
          <a:xfrm>
            <a:off x="793790" y="301049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Mono Light" pitchFamily="34" charset="0"/>
                <a:ea typeface="Roboto Mono Light" pitchFamily="34" charset="-122"/>
                <a:cs typeface="Roboto Mono Light" pitchFamily="34" charset="-120"/>
              </a:rPr>
              <a:t>01</a:t>
            </a:r>
            <a:endParaRPr lang="en-US" sz="1550" dirty="0"/>
          </a:p>
        </p:txBody>
      </p:sp>
      <p:sp>
        <p:nvSpPr>
          <p:cNvPr id="4" name="Shape 2"/>
          <p:cNvSpPr/>
          <p:nvPr/>
        </p:nvSpPr>
        <p:spPr>
          <a:xfrm>
            <a:off x="793790" y="3324820"/>
            <a:ext cx="4215289" cy="22860"/>
          </a:xfrm>
          <a:prstGeom prst="rect">
            <a:avLst/>
          </a:prstGeom>
          <a:solidFill>
            <a:srgbClr val="DCFF50"/>
          </a:solidFill>
          <a:ln/>
        </p:spPr>
      </p:sp>
      <p:sp>
        <p:nvSpPr>
          <p:cNvPr id="5" name="Text 3"/>
          <p:cNvSpPr/>
          <p:nvPr/>
        </p:nvSpPr>
        <p:spPr>
          <a:xfrm>
            <a:off x="793790" y="346971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The Challenge</a:t>
            </a:r>
            <a:endParaRPr lang="en-US" sz="1950" dirty="0"/>
          </a:p>
        </p:txBody>
      </p:sp>
      <p:sp>
        <p:nvSpPr>
          <p:cNvPr id="6" name="Text 4"/>
          <p:cNvSpPr/>
          <p:nvPr/>
        </p:nvSpPr>
        <p:spPr>
          <a:xfrm>
            <a:off x="793790" y="3898940"/>
            <a:ext cx="4215289"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Wound care crisis in the Mid-South</a:t>
            </a:r>
            <a:endParaRPr lang="en-US" sz="1550" dirty="0"/>
          </a:p>
        </p:txBody>
      </p:sp>
      <p:sp>
        <p:nvSpPr>
          <p:cNvPr id="7" name="Text 5"/>
          <p:cNvSpPr/>
          <p:nvPr/>
        </p:nvSpPr>
        <p:spPr>
          <a:xfrm>
            <a:off x="5207437" y="301049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Mono Light" pitchFamily="34" charset="0"/>
                <a:ea typeface="Roboto Mono Light" pitchFamily="34" charset="-122"/>
                <a:cs typeface="Roboto Mono Light" pitchFamily="34" charset="-120"/>
              </a:rPr>
              <a:t>02</a:t>
            </a:r>
            <a:endParaRPr lang="en-US" sz="1550" dirty="0"/>
          </a:p>
        </p:txBody>
      </p:sp>
      <p:sp>
        <p:nvSpPr>
          <p:cNvPr id="8" name="Shape 6"/>
          <p:cNvSpPr/>
          <p:nvPr/>
        </p:nvSpPr>
        <p:spPr>
          <a:xfrm>
            <a:off x="5207437" y="3324820"/>
            <a:ext cx="4215408" cy="22860"/>
          </a:xfrm>
          <a:prstGeom prst="rect">
            <a:avLst/>
          </a:prstGeom>
          <a:solidFill>
            <a:srgbClr val="DCFF50"/>
          </a:solidFill>
          <a:ln/>
        </p:spPr>
      </p:sp>
      <p:sp>
        <p:nvSpPr>
          <p:cNvPr id="9" name="Text 7"/>
          <p:cNvSpPr/>
          <p:nvPr/>
        </p:nvSpPr>
        <p:spPr>
          <a:xfrm>
            <a:off x="5207437" y="346971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The Solution</a:t>
            </a:r>
            <a:endParaRPr lang="en-US" sz="1950" dirty="0"/>
          </a:p>
        </p:txBody>
      </p:sp>
      <p:sp>
        <p:nvSpPr>
          <p:cNvPr id="10" name="Text 8"/>
          <p:cNvSpPr/>
          <p:nvPr/>
        </p:nvSpPr>
        <p:spPr>
          <a:xfrm>
            <a:off x="5207437" y="3898940"/>
            <a:ext cx="4215408"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ActiGraft PRO technology and clinical evidence</a:t>
            </a:r>
            <a:endParaRPr lang="en-US" sz="1550" dirty="0"/>
          </a:p>
        </p:txBody>
      </p:sp>
      <p:sp>
        <p:nvSpPr>
          <p:cNvPr id="11" name="Text 9"/>
          <p:cNvSpPr/>
          <p:nvPr/>
        </p:nvSpPr>
        <p:spPr>
          <a:xfrm>
            <a:off x="9621203" y="301049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Mono Light" pitchFamily="34" charset="0"/>
                <a:ea typeface="Roboto Mono Light" pitchFamily="34" charset="-122"/>
                <a:cs typeface="Roboto Mono Light" pitchFamily="34" charset="-120"/>
              </a:rPr>
              <a:t>03</a:t>
            </a:r>
            <a:endParaRPr lang="en-US" sz="1550" dirty="0"/>
          </a:p>
        </p:txBody>
      </p:sp>
      <p:sp>
        <p:nvSpPr>
          <p:cNvPr id="12" name="Shape 10"/>
          <p:cNvSpPr/>
          <p:nvPr/>
        </p:nvSpPr>
        <p:spPr>
          <a:xfrm>
            <a:off x="9621203" y="3324820"/>
            <a:ext cx="4215289" cy="22860"/>
          </a:xfrm>
          <a:prstGeom prst="rect">
            <a:avLst/>
          </a:prstGeom>
          <a:solidFill>
            <a:srgbClr val="DCFF50"/>
          </a:solidFill>
          <a:ln/>
        </p:spPr>
      </p:sp>
      <p:sp>
        <p:nvSpPr>
          <p:cNvPr id="13" name="Text 11"/>
          <p:cNvSpPr/>
          <p:nvPr/>
        </p:nvSpPr>
        <p:spPr>
          <a:xfrm>
            <a:off x="9621203" y="346971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The Opportunity</a:t>
            </a:r>
            <a:endParaRPr lang="en-US" sz="1950" dirty="0"/>
          </a:p>
        </p:txBody>
      </p:sp>
      <p:sp>
        <p:nvSpPr>
          <p:cNvPr id="14" name="Text 12"/>
          <p:cNvSpPr/>
          <p:nvPr/>
        </p:nvSpPr>
        <p:spPr>
          <a:xfrm>
            <a:off x="9621203" y="3898940"/>
            <a:ext cx="4215289"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Why Methodist Le Bonheur is perfectly positioned</a:t>
            </a:r>
            <a:endParaRPr lang="en-US" sz="1550" dirty="0"/>
          </a:p>
        </p:txBody>
      </p:sp>
      <p:sp>
        <p:nvSpPr>
          <p:cNvPr id="15" name="Text 13"/>
          <p:cNvSpPr/>
          <p:nvPr/>
        </p:nvSpPr>
        <p:spPr>
          <a:xfrm>
            <a:off x="793790" y="488120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Mono Light" pitchFamily="34" charset="0"/>
                <a:ea typeface="Roboto Mono Light" pitchFamily="34" charset="-122"/>
                <a:cs typeface="Roboto Mono Light" pitchFamily="34" charset="-120"/>
              </a:rPr>
              <a:t>04</a:t>
            </a:r>
            <a:endParaRPr lang="en-US" sz="1550" dirty="0"/>
          </a:p>
        </p:txBody>
      </p:sp>
      <p:sp>
        <p:nvSpPr>
          <p:cNvPr id="16" name="Shape 14"/>
          <p:cNvSpPr/>
          <p:nvPr/>
        </p:nvSpPr>
        <p:spPr>
          <a:xfrm>
            <a:off x="793790" y="5195530"/>
            <a:ext cx="6422112" cy="22860"/>
          </a:xfrm>
          <a:prstGeom prst="rect">
            <a:avLst/>
          </a:prstGeom>
          <a:solidFill>
            <a:srgbClr val="DCFF50"/>
          </a:solidFill>
          <a:ln/>
        </p:spPr>
      </p:sp>
      <p:sp>
        <p:nvSpPr>
          <p:cNvPr id="17" name="Text 15"/>
          <p:cNvSpPr/>
          <p:nvPr/>
        </p:nvSpPr>
        <p:spPr>
          <a:xfrm>
            <a:off x="793790" y="534042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The Partnership</a:t>
            </a:r>
            <a:endParaRPr lang="en-US" sz="1950" dirty="0"/>
          </a:p>
        </p:txBody>
      </p:sp>
      <p:sp>
        <p:nvSpPr>
          <p:cNvPr id="18" name="Text 16"/>
          <p:cNvSpPr/>
          <p:nvPr/>
        </p:nvSpPr>
        <p:spPr>
          <a:xfrm>
            <a:off x="793790" y="5769650"/>
            <a:ext cx="6422112"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How Nightingale supports your success</a:t>
            </a:r>
            <a:endParaRPr lang="en-US" sz="1550" dirty="0"/>
          </a:p>
        </p:txBody>
      </p:sp>
      <p:sp>
        <p:nvSpPr>
          <p:cNvPr id="19" name="Text 17"/>
          <p:cNvSpPr/>
          <p:nvPr/>
        </p:nvSpPr>
        <p:spPr>
          <a:xfrm>
            <a:off x="7414260" y="488120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Mono Light" pitchFamily="34" charset="0"/>
                <a:ea typeface="Roboto Mono Light" pitchFamily="34" charset="-122"/>
                <a:cs typeface="Roboto Mono Light" pitchFamily="34" charset="-120"/>
              </a:rPr>
              <a:t>05</a:t>
            </a:r>
            <a:endParaRPr lang="en-US" sz="1550" dirty="0"/>
          </a:p>
        </p:txBody>
      </p:sp>
      <p:sp>
        <p:nvSpPr>
          <p:cNvPr id="20" name="Shape 18"/>
          <p:cNvSpPr/>
          <p:nvPr/>
        </p:nvSpPr>
        <p:spPr>
          <a:xfrm>
            <a:off x="7414260" y="5195530"/>
            <a:ext cx="6422231" cy="22860"/>
          </a:xfrm>
          <a:prstGeom prst="rect">
            <a:avLst/>
          </a:prstGeom>
          <a:solidFill>
            <a:srgbClr val="DCFF50"/>
          </a:solidFill>
          <a:ln/>
        </p:spPr>
      </p:sp>
      <p:sp>
        <p:nvSpPr>
          <p:cNvPr id="21" name="Text 19"/>
          <p:cNvSpPr/>
          <p:nvPr/>
        </p:nvSpPr>
        <p:spPr>
          <a:xfrm>
            <a:off x="7414260" y="534042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Next Steps</a:t>
            </a:r>
            <a:endParaRPr lang="en-US" sz="1950" dirty="0"/>
          </a:p>
        </p:txBody>
      </p:sp>
      <p:sp>
        <p:nvSpPr>
          <p:cNvPr id="22" name="Text 20"/>
          <p:cNvSpPr/>
          <p:nvPr/>
        </p:nvSpPr>
        <p:spPr>
          <a:xfrm>
            <a:off x="7414260" y="5769650"/>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Working together</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1725" y="775930"/>
            <a:ext cx="7753350" cy="1086326"/>
          </a:xfrm>
          <a:prstGeom prst="rect">
            <a:avLst/>
          </a:prstGeom>
          <a:noFill/>
          <a:ln/>
        </p:spPr>
        <p:txBody>
          <a:bodyPr wrap="square" lIns="0" tIns="0" rIns="0" bIns="0" rtlCol="0" anchor="t"/>
          <a:lstStyle/>
          <a:p>
            <a:pPr algn="l" indent="0" marL="0">
              <a:lnSpc>
                <a:spcPts val="4250"/>
              </a:lnSpc>
              <a:buNone/>
            </a:pPr>
            <a:r>
              <a:rPr lang="en-US" sz="3400" dirty="0">
                <a:solidFill>
                  <a:srgbClr val="FFFFFF"/>
                </a:solidFill>
                <a:latin typeface="Roboto Mono Medium" pitchFamily="34" charset="0"/>
                <a:ea typeface="Roboto Mono Medium" pitchFamily="34" charset="-122"/>
                <a:cs typeface="Roboto Mono Medium" pitchFamily="34" charset="-120"/>
              </a:rPr>
              <a:t>The Challenge We Face Together</a:t>
            </a:r>
            <a:endParaRPr lang="en-US" sz="3400" dirty="0"/>
          </a:p>
        </p:txBody>
      </p:sp>
      <p:sp>
        <p:nvSpPr>
          <p:cNvPr id="4" name="Text 1"/>
          <p:cNvSpPr/>
          <p:nvPr/>
        </p:nvSpPr>
        <p:spPr>
          <a:xfrm>
            <a:off x="6181725" y="2090618"/>
            <a:ext cx="7753350" cy="260866"/>
          </a:xfrm>
          <a:prstGeom prst="rect">
            <a:avLst/>
          </a:prstGeom>
          <a:noFill/>
          <a:ln/>
        </p:spPr>
        <p:txBody>
          <a:bodyPr wrap="none" lIns="0" tIns="0" rIns="0" bIns="0" rtlCol="0" anchor="t"/>
          <a:lstStyle/>
          <a:p>
            <a:pPr algn="l" indent="0" marL="0">
              <a:lnSpc>
                <a:spcPts val="2050"/>
              </a:lnSpc>
              <a:buNone/>
            </a:pPr>
            <a:r>
              <a:rPr lang="en-US" sz="1350" dirty="0">
                <a:solidFill>
                  <a:srgbClr val="E5E0DF"/>
                </a:solidFill>
                <a:latin typeface="Roboto" pitchFamily="34" charset="0"/>
                <a:ea typeface="Roboto" pitchFamily="34" charset="-122"/>
                <a:cs typeface="Roboto" pitchFamily="34" charset="-120"/>
              </a:rPr>
              <a:t>These are the patients walking through your doors every day:</a:t>
            </a:r>
            <a:endParaRPr lang="en-US" sz="1350" dirty="0"/>
          </a:p>
        </p:txBody>
      </p:sp>
      <p:sp>
        <p:nvSpPr>
          <p:cNvPr id="5" name="Text 2"/>
          <p:cNvSpPr/>
          <p:nvPr/>
        </p:nvSpPr>
        <p:spPr>
          <a:xfrm>
            <a:off x="6181725" y="2609612"/>
            <a:ext cx="2457569" cy="573643"/>
          </a:xfrm>
          <a:prstGeom prst="rect">
            <a:avLst/>
          </a:prstGeom>
          <a:noFill/>
          <a:ln/>
        </p:spPr>
        <p:txBody>
          <a:bodyPr wrap="none" lIns="0" tIns="0" rIns="0" bIns="0" rtlCol="0" anchor="t"/>
          <a:lstStyle/>
          <a:p>
            <a:pPr algn="ctr" indent="0" marL="0">
              <a:lnSpc>
                <a:spcPts val="4500"/>
              </a:lnSpc>
              <a:buNone/>
            </a:pPr>
            <a:r>
              <a:rPr lang="en-US" sz="4500" dirty="0">
                <a:solidFill>
                  <a:srgbClr val="E5E0DF"/>
                </a:solidFill>
                <a:latin typeface="Roboto Mono Medium" pitchFamily="34" charset="0"/>
                <a:ea typeface="Roboto Mono Medium" pitchFamily="34" charset="-122"/>
                <a:cs typeface="Roboto Mono Medium" pitchFamily="34" charset="-120"/>
              </a:rPr>
              <a:t>100%</a:t>
            </a:r>
            <a:endParaRPr lang="en-US" sz="4500" dirty="0"/>
          </a:p>
        </p:txBody>
      </p:sp>
      <p:sp>
        <p:nvSpPr>
          <p:cNvPr id="6" name="Text 3"/>
          <p:cNvSpPr/>
          <p:nvPr/>
        </p:nvSpPr>
        <p:spPr>
          <a:xfrm>
            <a:off x="6181725" y="3384352"/>
            <a:ext cx="2457569" cy="543163"/>
          </a:xfrm>
          <a:prstGeom prst="rect">
            <a:avLst/>
          </a:prstGeom>
          <a:noFill/>
          <a:ln/>
        </p:spPr>
        <p:txBody>
          <a:bodyPr wrap="square" lIns="0" tIns="0" rIns="0" bIns="0" rtlCol="0" anchor="t"/>
          <a:lstStyle/>
          <a:p>
            <a:pPr algn="ctr"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Mississippi Counties</a:t>
            </a:r>
            <a:endParaRPr lang="en-US" sz="1700" dirty="0"/>
          </a:p>
        </p:txBody>
      </p:sp>
      <p:sp>
        <p:nvSpPr>
          <p:cNvPr id="7" name="Text 4"/>
          <p:cNvSpPr/>
          <p:nvPr/>
        </p:nvSpPr>
        <p:spPr>
          <a:xfrm>
            <a:off x="6181725" y="4018836"/>
            <a:ext cx="2457569" cy="521732"/>
          </a:xfrm>
          <a:prstGeom prst="rect">
            <a:avLst/>
          </a:prstGeom>
          <a:noFill/>
          <a:ln/>
        </p:spPr>
        <p:txBody>
          <a:bodyPr wrap="square" lIns="0" tIns="0" rIns="0" bIns="0" rtlCol="0" anchor="t"/>
          <a:lstStyle/>
          <a:p>
            <a:pPr algn="ctr" indent="0" marL="0">
              <a:lnSpc>
                <a:spcPts val="2050"/>
              </a:lnSpc>
              <a:buNone/>
            </a:pPr>
            <a:r>
              <a:rPr lang="en-US" sz="1350" dirty="0">
                <a:solidFill>
                  <a:srgbClr val="E5E0DF"/>
                </a:solidFill>
                <a:latin typeface="Roboto" pitchFamily="34" charset="0"/>
                <a:ea typeface="Roboto" pitchFamily="34" charset="-122"/>
                <a:cs typeface="Roboto" pitchFamily="34" charset="-120"/>
              </a:rPr>
              <a:t>In the CDC-designated Diabetes Belt</a:t>
            </a:r>
            <a:endParaRPr lang="en-US" sz="1350" dirty="0"/>
          </a:p>
        </p:txBody>
      </p:sp>
      <p:sp>
        <p:nvSpPr>
          <p:cNvPr id="8" name="Text 5"/>
          <p:cNvSpPr/>
          <p:nvPr/>
        </p:nvSpPr>
        <p:spPr>
          <a:xfrm>
            <a:off x="8829556" y="2609612"/>
            <a:ext cx="2457569" cy="573643"/>
          </a:xfrm>
          <a:prstGeom prst="rect">
            <a:avLst/>
          </a:prstGeom>
          <a:noFill/>
          <a:ln/>
        </p:spPr>
        <p:txBody>
          <a:bodyPr wrap="none" lIns="0" tIns="0" rIns="0" bIns="0" rtlCol="0" anchor="t"/>
          <a:lstStyle/>
          <a:p>
            <a:pPr algn="ctr" indent="0" marL="0">
              <a:lnSpc>
                <a:spcPts val="4500"/>
              </a:lnSpc>
              <a:buNone/>
            </a:pPr>
            <a:r>
              <a:rPr lang="en-US" sz="4500" dirty="0">
                <a:solidFill>
                  <a:srgbClr val="E5E0DF"/>
                </a:solidFill>
                <a:latin typeface="Roboto Mono Medium" pitchFamily="34" charset="0"/>
                <a:ea typeface="Roboto Mono Medium" pitchFamily="34" charset="-122"/>
                <a:cs typeface="Roboto Mono Medium" pitchFamily="34" charset="-120"/>
              </a:rPr>
              <a:t>15-18%</a:t>
            </a:r>
            <a:endParaRPr lang="en-US" sz="4500" dirty="0"/>
          </a:p>
        </p:txBody>
      </p:sp>
      <p:sp>
        <p:nvSpPr>
          <p:cNvPr id="9" name="Text 6"/>
          <p:cNvSpPr/>
          <p:nvPr/>
        </p:nvSpPr>
        <p:spPr>
          <a:xfrm>
            <a:off x="8829556" y="3384352"/>
            <a:ext cx="2457569" cy="543163"/>
          </a:xfrm>
          <a:prstGeom prst="rect">
            <a:avLst/>
          </a:prstGeom>
          <a:noFill/>
          <a:ln/>
        </p:spPr>
        <p:txBody>
          <a:bodyPr wrap="square" lIns="0" tIns="0" rIns="0" bIns="0" rtlCol="0" anchor="t"/>
          <a:lstStyle/>
          <a:p>
            <a:pPr algn="ctr"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Delta Region Prevalence</a:t>
            </a:r>
            <a:endParaRPr lang="en-US" sz="1700" dirty="0"/>
          </a:p>
        </p:txBody>
      </p:sp>
      <p:sp>
        <p:nvSpPr>
          <p:cNvPr id="10" name="Text 7"/>
          <p:cNvSpPr/>
          <p:nvPr/>
        </p:nvSpPr>
        <p:spPr>
          <a:xfrm>
            <a:off x="8829556" y="4018836"/>
            <a:ext cx="2457569" cy="260866"/>
          </a:xfrm>
          <a:prstGeom prst="rect">
            <a:avLst/>
          </a:prstGeom>
          <a:noFill/>
          <a:ln/>
        </p:spPr>
        <p:txBody>
          <a:bodyPr wrap="none" lIns="0" tIns="0" rIns="0" bIns="0" rtlCol="0" anchor="t"/>
          <a:lstStyle/>
          <a:p>
            <a:pPr algn="ctr" indent="0" marL="0">
              <a:lnSpc>
                <a:spcPts val="2050"/>
              </a:lnSpc>
              <a:buNone/>
            </a:pPr>
            <a:r>
              <a:rPr lang="en-US" sz="1350" dirty="0">
                <a:solidFill>
                  <a:srgbClr val="E5E0DF"/>
                </a:solidFill>
                <a:latin typeface="Roboto" pitchFamily="34" charset="0"/>
                <a:ea typeface="Roboto" pitchFamily="34" charset="-122"/>
                <a:cs typeface="Roboto" pitchFamily="34" charset="-120"/>
              </a:rPr>
              <a:t>vs. 10% national average</a:t>
            </a:r>
            <a:endParaRPr lang="en-US" sz="1350" dirty="0"/>
          </a:p>
        </p:txBody>
      </p:sp>
      <p:sp>
        <p:nvSpPr>
          <p:cNvPr id="11" name="Text 8"/>
          <p:cNvSpPr/>
          <p:nvPr/>
        </p:nvSpPr>
        <p:spPr>
          <a:xfrm>
            <a:off x="11477387" y="2609612"/>
            <a:ext cx="2457688" cy="573643"/>
          </a:xfrm>
          <a:prstGeom prst="rect">
            <a:avLst/>
          </a:prstGeom>
          <a:noFill/>
          <a:ln/>
        </p:spPr>
        <p:txBody>
          <a:bodyPr wrap="none" lIns="0" tIns="0" rIns="0" bIns="0" rtlCol="0" anchor="t"/>
          <a:lstStyle/>
          <a:p>
            <a:pPr algn="ctr" indent="0" marL="0">
              <a:lnSpc>
                <a:spcPts val="4500"/>
              </a:lnSpc>
              <a:buNone/>
            </a:pPr>
            <a:r>
              <a:rPr lang="en-US" sz="4500" dirty="0">
                <a:solidFill>
                  <a:srgbClr val="E5E0DF"/>
                </a:solidFill>
                <a:latin typeface="Roboto Mono Medium" pitchFamily="34" charset="0"/>
                <a:ea typeface="Roboto Mono Medium" pitchFamily="34" charset="-122"/>
                <a:cs typeface="Roboto Mono Medium" pitchFamily="34" charset="-120"/>
              </a:rPr>
              <a:t>90%</a:t>
            </a:r>
            <a:endParaRPr lang="en-US" sz="4500" dirty="0"/>
          </a:p>
        </p:txBody>
      </p:sp>
      <p:sp>
        <p:nvSpPr>
          <p:cNvPr id="12" name="Text 9"/>
          <p:cNvSpPr/>
          <p:nvPr/>
        </p:nvSpPr>
        <p:spPr>
          <a:xfrm>
            <a:off x="11619667" y="3384352"/>
            <a:ext cx="2173010" cy="271582"/>
          </a:xfrm>
          <a:prstGeom prst="rect">
            <a:avLst/>
          </a:prstGeom>
          <a:noFill/>
          <a:ln/>
        </p:spPr>
        <p:txBody>
          <a:bodyPr wrap="none" lIns="0" tIns="0" rIns="0" bIns="0" rtlCol="0" anchor="t"/>
          <a:lstStyle/>
          <a:p>
            <a:pPr algn="ctr"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Amputees</a:t>
            </a:r>
            <a:endParaRPr lang="en-US" sz="1700" dirty="0"/>
          </a:p>
        </p:txBody>
      </p:sp>
      <p:sp>
        <p:nvSpPr>
          <p:cNvPr id="13" name="Text 10"/>
          <p:cNvSpPr/>
          <p:nvPr/>
        </p:nvSpPr>
        <p:spPr>
          <a:xfrm>
            <a:off x="11477387" y="3747254"/>
            <a:ext cx="2457688" cy="521732"/>
          </a:xfrm>
          <a:prstGeom prst="rect">
            <a:avLst/>
          </a:prstGeom>
          <a:noFill/>
          <a:ln/>
        </p:spPr>
        <p:txBody>
          <a:bodyPr wrap="square" lIns="0" tIns="0" rIns="0" bIns="0" rtlCol="0" anchor="t"/>
          <a:lstStyle/>
          <a:p>
            <a:pPr algn="ctr" indent="0" marL="0">
              <a:lnSpc>
                <a:spcPts val="2050"/>
              </a:lnSpc>
              <a:buNone/>
            </a:pPr>
            <a:r>
              <a:rPr lang="en-US" sz="1350" dirty="0">
                <a:solidFill>
                  <a:srgbClr val="E5E0DF"/>
                </a:solidFill>
                <a:latin typeface="Roboto" pitchFamily="34" charset="0"/>
                <a:ea typeface="Roboto" pitchFamily="34" charset="-122"/>
                <a:cs typeface="Roboto" pitchFamily="34" charset="-120"/>
              </a:rPr>
              <a:t>Never received an angiogram before amputation</a:t>
            </a:r>
            <a:endParaRPr lang="en-US" sz="1350" dirty="0"/>
          </a:p>
        </p:txBody>
      </p:sp>
      <p:sp>
        <p:nvSpPr>
          <p:cNvPr id="14" name="Text 11"/>
          <p:cNvSpPr/>
          <p:nvPr/>
        </p:nvSpPr>
        <p:spPr>
          <a:xfrm>
            <a:off x="8829556" y="4931926"/>
            <a:ext cx="2457569" cy="573643"/>
          </a:xfrm>
          <a:prstGeom prst="rect">
            <a:avLst/>
          </a:prstGeom>
          <a:noFill/>
          <a:ln/>
        </p:spPr>
        <p:txBody>
          <a:bodyPr wrap="none" lIns="0" tIns="0" rIns="0" bIns="0" rtlCol="0" anchor="t"/>
          <a:lstStyle/>
          <a:p>
            <a:pPr algn="ctr" indent="0" marL="0">
              <a:lnSpc>
                <a:spcPts val="4500"/>
              </a:lnSpc>
              <a:buNone/>
            </a:pPr>
            <a:r>
              <a:rPr lang="en-US" sz="4500" dirty="0">
                <a:solidFill>
                  <a:srgbClr val="E5E0DF"/>
                </a:solidFill>
                <a:latin typeface="Roboto Mono Medium" pitchFamily="34" charset="0"/>
                <a:ea typeface="Roboto Mono Medium" pitchFamily="34" charset="-122"/>
                <a:cs typeface="Roboto Mono Medium" pitchFamily="34" charset="-120"/>
              </a:rPr>
              <a:t>34.1%</a:t>
            </a:r>
            <a:endParaRPr lang="en-US" sz="4500" dirty="0"/>
          </a:p>
        </p:txBody>
      </p:sp>
      <p:sp>
        <p:nvSpPr>
          <p:cNvPr id="15" name="Text 12"/>
          <p:cNvSpPr/>
          <p:nvPr/>
        </p:nvSpPr>
        <p:spPr>
          <a:xfrm>
            <a:off x="8829556" y="5706666"/>
            <a:ext cx="2457569" cy="543163"/>
          </a:xfrm>
          <a:prstGeom prst="rect">
            <a:avLst/>
          </a:prstGeom>
          <a:noFill/>
          <a:ln/>
        </p:spPr>
        <p:txBody>
          <a:bodyPr wrap="square" lIns="0" tIns="0" rIns="0" bIns="0" rtlCol="0" anchor="t"/>
          <a:lstStyle/>
          <a:p>
            <a:pPr algn="ctr" indent="0" marL="0">
              <a:lnSpc>
                <a:spcPts val="2100"/>
              </a:lnSpc>
              <a:buNone/>
            </a:pPr>
            <a:r>
              <a:rPr lang="en-US" sz="1700" dirty="0">
                <a:solidFill>
                  <a:srgbClr val="E5E0DF"/>
                </a:solidFill>
                <a:latin typeface="Roboto Mono Medium" pitchFamily="34" charset="0"/>
                <a:ea typeface="Roboto Mono Medium" pitchFamily="34" charset="-122"/>
                <a:cs typeface="Roboto Mono Medium" pitchFamily="34" charset="-120"/>
              </a:rPr>
              <a:t>Tippah County Diabetes Rate</a:t>
            </a:r>
            <a:endParaRPr lang="en-US" sz="1700" dirty="0"/>
          </a:p>
        </p:txBody>
      </p:sp>
      <p:sp>
        <p:nvSpPr>
          <p:cNvPr id="16" name="Text 13"/>
          <p:cNvSpPr/>
          <p:nvPr/>
        </p:nvSpPr>
        <p:spPr>
          <a:xfrm>
            <a:off x="8829556" y="6341150"/>
            <a:ext cx="2457569" cy="260866"/>
          </a:xfrm>
          <a:prstGeom prst="rect">
            <a:avLst/>
          </a:prstGeom>
          <a:noFill/>
          <a:ln/>
        </p:spPr>
        <p:txBody>
          <a:bodyPr wrap="none" lIns="0" tIns="0" rIns="0" bIns="0" rtlCol="0" anchor="t"/>
          <a:lstStyle/>
          <a:p>
            <a:pPr algn="ctr" indent="0" marL="0">
              <a:lnSpc>
                <a:spcPts val="2050"/>
              </a:lnSpc>
              <a:buNone/>
            </a:pPr>
            <a:r>
              <a:rPr lang="en-US" sz="1350" dirty="0">
                <a:solidFill>
                  <a:srgbClr val="E5E0DF"/>
                </a:solidFill>
                <a:latin typeface="Roboto" pitchFamily="34" charset="0"/>
                <a:ea typeface="Roboto" pitchFamily="34" charset="-122"/>
                <a:cs typeface="Roboto" pitchFamily="34" charset="-120"/>
              </a:rPr>
              <a:t>Potentially highest in the U.S.</a:t>
            </a:r>
            <a:endParaRPr lang="en-US" sz="1350" dirty="0"/>
          </a:p>
        </p:txBody>
      </p:sp>
      <p:sp>
        <p:nvSpPr>
          <p:cNvPr id="17" name="Shape 14"/>
          <p:cNvSpPr/>
          <p:nvPr/>
        </p:nvSpPr>
        <p:spPr>
          <a:xfrm>
            <a:off x="6181725" y="6773228"/>
            <a:ext cx="7753350" cy="680442"/>
          </a:xfrm>
          <a:prstGeom prst="roundRect">
            <a:avLst>
              <a:gd name="adj" fmla="val 3832"/>
            </a:avLst>
          </a:prstGeom>
          <a:solidFill>
            <a:srgbClr val="3D4D00"/>
          </a:solidFill>
          <a:ln/>
        </p:spPr>
      </p:sp>
      <p:pic>
        <p:nvPicPr>
          <p:cNvPr id="18" name="Image 1" descr="preencoded.png">    </p:cNvPr>
          <p:cNvPicPr>
            <a:picLocks noChangeAspect="1"/>
          </p:cNvPicPr>
          <p:nvPr/>
        </p:nvPicPr>
        <p:blipFill>
          <a:blip r:embed="rId2"/>
          <a:stretch>
            <a:fillRect/>
          </a:stretch>
        </p:blipFill>
        <p:spPr>
          <a:xfrm>
            <a:off x="6355556" y="7021235"/>
            <a:ext cx="217289" cy="173831"/>
          </a:xfrm>
          <a:prstGeom prst="rect">
            <a:avLst/>
          </a:prstGeom>
        </p:spPr>
      </p:pic>
      <p:sp>
        <p:nvSpPr>
          <p:cNvPr id="19" name="Text 15"/>
          <p:cNvSpPr/>
          <p:nvPr/>
        </p:nvSpPr>
        <p:spPr>
          <a:xfrm>
            <a:off x="6746677" y="6968847"/>
            <a:ext cx="7014567" cy="260866"/>
          </a:xfrm>
          <a:prstGeom prst="rect">
            <a:avLst/>
          </a:prstGeom>
          <a:noFill/>
          <a:ln/>
        </p:spPr>
        <p:txBody>
          <a:bodyPr wrap="none" lIns="0" tIns="0" rIns="0" bIns="0" rtlCol="0" anchor="t"/>
          <a:lstStyle/>
          <a:p>
            <a:pPr algn="l" indent="0" marL="0">
              <a:lnSpc>
                <a:spcPts val="2050"/>
              </a:lnSpc>
              <a:buNone/>
            </a:pPr>
            <a:r>
              <a:rPr lang="en-US" sz="1350" dirty="0">
                <a:solidFill>
                  <a:srgbClr val="FFFFFF"/>
                </a:solidFill>
                <a:latin typeface="Roboto" pitchFamily="34" charset="0"/>
                <a:ea typeface="Roboto" pitchFamily="34" charset="-122"/>
                <a:cs typeface="Roboto" pitchFamily="34" charset="-120"/>
              </a:rPr>
              <a:t>What if we could change the trajectory for these patients?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117408" y="490776"/>
            <a:ext cx="10395466" cy="823913"/>
          </a:xfrm>
          <a:prstGeom prst="rect">
            <a:avLst/>
          </a:prstGeom>
          <a:noFill/>
          <a:ln/>
        </p:spPr>
        <p:txBody>
          <a:bodyPr wrap="square" lIns="0" tIns="0" rIns="0" bIns="0" rtlCol="0" anchor="t"/>
          <a:lstStyle/>
          <a:p>
            <a:pPr algn="l" indent="0" marL="0">
              <a:lnSpc>
                <a:spcPts val="3200"/>
              </a:lnSpc>
              <a:buNone/>
            </a:pPr>
            <a:r>
              <a:rPr lang="en-US" sz="2550" dirty="0">
                <a:solidFill>
                  <a:srgbClr val="FFFFFF"/>
                </a:solidFill>
                <a:latin typeface="Roboto Mono Medium" pitchFamily="34" charset="0"/>
                <a:ea typeface="Roboto Mono Medium" pitchFamily="34" charset="-122"/>
                <a:cs typeface="Roboto Mono Medium" pitchFamily="34" charset="-120"/>
              </a:rPr>
              <a:t>The Diabetes Belt: Geographic Epidemiology Drives Market Opportunity</a:t>
            </a:r>
            <a:endParaRPr lang="en-US" sz="2550" dirty="0"/>
          </a:p>
        </p:txBody>
      </p:sp>
      <p:sp>
        <p:nvSpPr>
          <p:cNvPr id="3" name="Text 1"/>
          <p:cNvSpPr/>
          <p:nvPr/>
        </p:nvSpPr>
        <p:spPr>
          <a:xfrm>
            <a:off x="2117408" y="1489710"/>
            <a:ext cx="10395466" cy="175379"/>
          </a:xfrm>
          <a:prstGeom prst="rect">
            <a:avLst/>
          </a:prstGeom>
          <a:noFill/>
          <a:ln/>
        </p:spPr>
        <p:txBody>
          <a:bodyPr wrap="none" lIns="0" tIns="0" rIns="0" bIns="0" rtlCol="0" anchor="t"/>
          <a:lstStyle/>
          <a:p>
            <a:pPr algn="l" indent="0" marL="0">
              <a:lnSpc>
                <a:spcPts val="1350"/>
              </a:lnSpc>
              <a:buNone/>
            </a:pPr>
            <a:r>
              <a:rPr lang="en-US" sz="1000" dirty="0">
                <a:solidFill>
                  <a:srgbClr val="E5E0DF"/>
                </a:solidFill>
                <a:latin typeface="Roboto" pitchFamily="34" charset="0"/>
                <a:ea typeface="Roboto" pitchFamily="34" charset="-122"/>
                <a:cs typeface="Roboto" pitchFamily="34" charset="-120"/>
              </a:rPr>
              <a:t>The CDC Diabetes Belt data tells a stark story:</a:t>
            </a:r>
            <a:endParaRPr lang="en-US" sz="1000" dirty="0"/>
          </a:p>
        </p:txBody>
      </p:sp>
      <p:sp>
        <p:nvSpPr>
          <p:cNvPr id="4" name="Text 2"/>
          <p:cNvSpPr/>
          <p:nvPr/>
        </p:nvSpPr>
        <p:spPr>
          <a:xfrm>
            <a:off x="2117408" y="1851065"/>
            <a:ext cx="4347924" cy="205978"/>
          </a:xfrm>
          <a:prstGeom prst="rect">
            <a:avLst/>
          </a:prstGeom>
          <a:noFill/>
          <a:ln/>
        </p:spPr>
        <p:txBody>
          <a:bodyPr wrap="none" lIns="0" tIns="0" rIns="0" bIns="0" rtlCol="0" anchor="t"/>
          <a:lstStyle/>
          <a:p>
            <a:pPr algn="l" indent="0" marL="0">
              <a:lnSpc>
                <a:spcPts val="1600"/>
              </a:lnSpc>
              <a:buNone/>
            </a:pPr>
            <a:r>
              <a:rPr lang="en-US" sz="1250" dirty="0">
                <a:solidFill>
                  <a:srgbClr val="FFFFFF"/>
                </a:solidFill>
                <a:latin typeface="Roboto Mono Medium" pitchFamily="34" charset="0"/>
                <a:ea typeface="Roboto Mono Medium" pitchFamily="34" charset="-122"/>
                <a:cs typeface="Roboto Mono Medium" pitchFamily="34" charset="-120"/>
              </a:rPr>
              <a:t>Diabetes Prevalence Rates Across Key Regions</a:t>
            </a:r>
            <a:endParaRPr lang="en-US" sz="1250" dirty="0"/>
          </a:p>
        </p:txBody>
      </p:sp>
      <p:pic>
        <p:nvPicPr>
          <p:cNvPr id="5" name="Image 0" descr="preencoded.png">    </p:cNvPr>
          <p:cNvPicPr>
            <a:picLocks noChangeAspect="1"/>
          </p:cNvPicPr>
          <p:nvPr/>
        </p:nvPicPr>
        <p:blipFill>
          <a:blip r:embed="rId1"/>
          <a:stretch>
            <a:fillRect/>
          </a:stretch>
        </p:blipFill>
        <p:spPr>
          <a:xfrm>
            <a:off x="2117408" y="2155508"/>
            <a:ext cx="6108621" cy="3420785"/>
          </a:xfrm>
          <a:prstGeom prst="rect">
            <a:avLst/>
          </a:prstGeom>
        </p:spPr>
      </p:pic>
      <p:sp>
        <p:nvSpPr>
          <p:cNvPr id="6" name="Text 3"/>
          <p:cNvSpPr/>
          <p:nvPr/>
        </p:nvSpPr>
        <p:spPr>
          <a:xfrm>
            <a:off x="2117408" y="5740598"/>
            <a:ext cx="2999542" cy="434935"/>
          </a:xfrm>
          <a:prstGeom prst="rect">
            <a:avLst/>
          </a:prstGeom>
          <a:noFill/>
          <a:ln/>
        </p:spPr>
        <p:txBody>
          <a:bodyPr wrap="none" lIns="0" tIns="0" rIns="0" bIns="0" rtlCol="0" anchor="t"/>
          <a:lstStyle/>
          <a:p>
            <a:pPr algn="ctr" indent="0" marL="0">
              <a:lnSpc>
                <a:spcPts val="3400"/>
              </a:lnSpc>
              <a:buNone/>
            </a:pPr>
            <a:r>
              <a:rPr lang="en-US" sz="3400" dirty="0">
                <a:solidFill>
                  <a:srgbClr val="E5E0DF"/>
                </a:solidFill>
                <a:latin typeface="Roboto Mono Medium" pitchFamily="34" charset="0"/>
                <a:ea typeface="Roboto Mono Medium" pitchFamily="34" charset="-122"/>
                <a:cs typeface="Roboto Mono Medium" pitchFamily="34" charset="-120"/>
              </a:rPr>
              <a:t>48%</a:t>
            </a:r>
            <a:endParaRPr lang="en-US" sz="3400" dirty="0"/>
          </a:p>
        </p:txBody>
      </p:sp>
      <p:sp>
        <p:nvSpPr>
          <p:cNvPr id="7" name="Text 4"/>
          <p:cNvSpPr/>
          <p:nvPr/>
        </p:nvSpPr>
        <p:spPr>
          <a:xfrm>
            <a:off x="2117408" y="6306979"/>
            <a:ext cx="2999542" cy="350758"/>
          </a:xfrm>
          <a:prstGeom prst="rect">
            <a:avLst/>
          </a:prstGeom>
          <a:noFill/>
          <a:ln/>
        </p:spPr>
        <p:txBody>
          <a:bodyPr wrap="square" lIns="0" tIns="0" rIns="0" bIns="0" rtlCol="0" anchor="t"/>
          <a:lstStyle/>
          <a:p>
            <a:pPr algn="ctr" indent="0" marL="0">
              <a:lnSpc>
                <a:spcPts val="1350"/>
              </a:lnSpc>
              <a:buNone/>
            </a:pPr>
            <a:r>
              <a:rPr lang="en-US" sz="1000" dirty="0">
                <a:solidFill>
                  <a:srgbClr val="E5E0DF"/>
                </a:solidFill>
                <a:latin typeface="Roboto" pitchFamily="34" charset="0"/>
                <a:ea typeface="Roboto" pitchFamily="34" charset="-122"/>
                <a:cs typeface="Roboto" pitchFamily="34" charset="-120"/>
              </a:rPr>
              <a:t>Higher prevalence in Mississippi vs. national baseline</a:t>
            </a:r>
            <a:endParaRPr lang="en-US" sz="1000" dirty="0"/>
          </a:p>
        </p:txBody>
      </p:sp>
      <p:sp>
        <p:nvSpPr>
          <p:cNvPr id="8" name="Text 5"/>
          <p:cNvSpPr/>
          <p:nvPr/>
        </p:nvSpPr>
        <p:spPr>
          <a:xfrm>
            <a:off x="5226368" y="5740598"/>
            <a:ext cx="2999661" cy="434935"/>
          </a:xfrm>
          <a:prstGeom prst="rect">
            <a:avLst/>
          </a:prstGeom>
          <a:noFill/>
          <a:ln/>
        </p:spPr>
        <p:txBody>
          <a:bodyPr wrap="none" lIns="0" tIns="0" rIns="0" bIns="0" rtlCol="0" anchor="t"/>
          <a:lstStyle/>
          <a:p>
            <a:pPr algn="ctr" indent="0" marL="0">
              <a:lnSpc>
                <a:spcPts val="3400"/>
              </a:lnSpc>
              <a:buNone/>
            </a:pPr>
            <a:r>
              <a:rPr lang="en-US" sz="3400" dirty="0">
                <a:solidFill>
                  <a:srgbClr val="E5E0DF"/>
                </a:solidFill>
                <a:latin typeface="Roboto Mono Medium" pitchFamily="34" charset="0"/>
                <a:ea typeface="Roboto Mono Medium" pitchFamily="34" charset="-122"/>
                <a:cs typeface="Roboto Mono Medium" pitchFamily="34" charset="-120"/>
              </a:rPr>
              <a:t>241%</a:t>
            </a:r>
            <a:endParaRPr lang="en-US" sz="3400" dirty="0"/>
          </a:p>
        </p:txBody>
      </p:sp>
      <p:sp>
        <p:nvSpPr>
          <p:cNvPr id="9" name="Text 6"/>
          <p:cNvSpPr/>
          <p:nvPr/>
        </p:nvSpPr>
        <p:spPr>
          <a:xfrm>
            <a:off x="5226368" y="6306979"/>
            <a:ext cx="2999661" cy="175379"/>
          </a:xfrm>
          <a:prstGeom prst="rect">
            <a:avLst/>
          </a:prstGeom>
          <a:noFill/>
          <a:ln/>
        </p:spPr>
        <p:txBody>
          <a:bodyPr wrap="none" lIns="0" tIns="0" rIns="0" bIns="0" rtlCol="0" anchor="t"/>
          <a:lstStyle/>
          <a:p>
            <a:pPr algn="ctr" indent="0" marL="0">
              <a:lnSpc>
                <a:spcPts val="1350"/>
              </a:lnSpc>
              <a:buNone/>
            </a:pPr>
            <a:r>
              <a:rPr lang="en-US" sz="1000" dirty="0">
                <a:solidFill>
                  <a:srgbClr val="E5E0DF"/>
                </a:solidFill>
                <a:latin typeface="Roboto" pitchFamily="34" charset="0"/>
                <a:ea typeface="Roboto" pitchFamily="34" charset="-122"/>
                <a:cs typeface="Roboto" pitchFamily="34" charset="-120"/>
              </a:rPr>
              <a:t>Higher prevalence in Tippah County vs. national</a:t>
            </a:r>
            <a:endParaRPr lang="en-US" sz="1000" dirty="0"/>
          </a:p>
        </p:txBody>
      </p:sp>
      <p:sp>
        <p:nvSpPr>
          <p:cNvPr id="10" name="Text 7"/>
          <p:cNvSpPr/>
          <p:nvPr/>
        </p:nvSpPr>
        <p:spPr>
          <a:xfrm>
            <a:off x="3671888" y="6898600"/>
            <a:ext cx="2999542" cy="434935"/>
          </a:xfrm>
          <a:prstGeom prst="rect">
            <a:avLst/>
          </a:prstGeom>
          <a:noFill/>
          <a:ln/>
        </p:spPr>
        <p:txBody>
          <a:bodyPr wrap="none" lIns="0" tIns="0" rIns="0" bIns="0" rtlCol="0" anchor="t"/>
          <a:lstStyle/>
          <a:p>
            <a:pPr algn="ctr" indent="0" marL="0">
              <a:lnSpc>
                <a:spcPts val="3400"/>
              </a:lnSpc>
              <a:buNone/>
            </a:pPr>
            <a:r>
              <a:rPr lang="en-US" sz="3400" dirty="0">
                <a:solidFill>
                  <a:srgbClr val="E5E0DF"/>
                </a:solidFill>
                <a:latin typeface="Roboto Mono Medium" pitchFamily="34" charset="0"/>
                <a:ea typeface="Roboto Mono Medium" pitchFamily="34" charset="-122"/>
                <a:cs typeface="Roboto Mono Medium" pitchFamily="34" charset="-120"/>
              </a:rPr>
              <a:t>Every County</a:t>
            </a:r>
            <a:endParaRPr lang="en-US" sz="3400" dirty="0"/>
          </a:p>
        </p:txBody>
      </p:sp>
      <p:sp>
        <p:nvSpPr>
          <p:cNvPr id="11" name="Text 8"/>
          <p:cNvSpPr/>
          <p:nvPr/>
        </p:nvSpPr>
        <p:spPr>
          <a:xfrm>
            <a:off x="3671888" y="7464981"/>
            <a:ext cx="2999542" cy="175379"/>
          </a:xfrm>
          <a:prstGeom prst="rect">
            <a:avLst/>
          </a:prstGeom>
          <a:noFill/>
          <a:ln/>
        </p:spPr>
        <p:txBody>
          <a:bodyPr wrap="none" lIns="0" tIns="0" rIns="0" bIns="0" rtlCol="0" anchor="t"/>
          <a:lstStyle/>
          <a:p>
            <a:pPr algn="ctr" indent="0" marL="0">
              <a:lnSpc>
                <a:spcPts val="1350"/>
              </a:lnSpc>
              <a:buNone/>
            </a:pPr>
            <a:r>
              <a:rPr lang="en-US" sz="1000" dirty="0">
                <a:solidFill>
                  <a:srgbClr val="E5E0DF"/>
                </a:solidFill>
                <a:latin typeface="Roboto" pitchFamily="34" charset="0"/>
                <a:ea typeface="Roboto" pitchFamily="34" charset="-122"/>
                <a:cs typeface="Roboto" pitchFamily="34" charset="-120"/>
              </a:rPr>
              <a:t>in Mississippi falls within the CDC Diabetes Belt</a:t>
            </a:r>
            <a:endParaRPr lang="en-US" sz="1000" dirty="0"/>
          </a:p>
        </p:txBody>
      </p:sp>
      <p:sp>
        <p:nvSpPr>
          <p:cNvPr id="12" name="Shape 9"/>
          <p:cNvSpPr/>
          <p:nvPr/>
        </p:nvSpPr>
        <p:spPr>
          <a:xfrm>
            <a:off x="8460224" y="1763554"/>
            <a:ext cx="4155043" cy="5975271"/>
          </a:xfrm>
          <a:prstGeom prst="roundRect">
            <a:avLst>
              <a:gd name="adj" fmla="val 476"/>
            </a:avLst>
          </a:prstGeom>
          <a:solidFill>
            <a:srgbClr val="CCE8ED"/>
          </a:solidFill>
          <a:ln/>
        </p:spPr>
      </p:sp>
      <p:sp>
        <p:nvSpPr>
          <p:cNvPr id="13" name="Text 10"/>
          <p:cNvSpPr/>
          <p:nvPr/>
        </p:nvSpPr>
        <p:spPr>
          <a:xfrm>
            <a:off x="8592026" y="1851065"/>
            <a:ext cx="3359706" cy="205978"/>
          </a:xfrm>
          <a:prstGeom prst="rect">
            <a:avLst/>
          </a:prstGeom>
          <a:noFill/>
          <a:ln/>
        </p:spPr>
        <p:txBody>
          <a:bodyPr wrap="none" lIns="0" tIns="0" rIns="0" bIns="0" rtlCol="0" anchor="t"/>
          <a:lstStyle/>
          <a:p>
            <a:pPr algn="l" indent="0" marL="0">
              <a:lnSpc>
                <a:spcPts val="1600"/>
              </a:lnSpc>
              <a:buNone/>
            </a:pPr>
            <a:r>
              <a:rPr lang="en-US" sz="1250" dirty="0">
                <a:solidFill>
                  <a:srgbClr val="000000"/>
                </a:solidFill>
                <a:latin typeface="Roboto Mono Medium" pitchFamily="34" charset="0"/>
                <a:ea typeface="Roboto Mono Medium" pitchFamily="34" charset="-122"/>
                <a:cs typeface="Roboto Mono Medium" pitchFamily="34" charset="-120"/>
              </a:rPr>
              <a:t>Clinical &amp; Commercial Implications</a:t>
            </a:r>
            <a:endParaRPr lang="en-US" sz="1250" dirty="0"/>
          </a:p>
        </p:txBody>
      </p:sp>
      <p:sp>
        <p:nvSpPr>
          <p:cNvPr id="14" name="Text 11"/>
          <p:cNvSpPr/>
          <p:nvPr/>
        </p:nvSpPr>
        <p:spPr>
          <a:xfrm>
            <a:off x="8592026" y="2144554"/>
            <a:ext cx="3891439" cy="968693"/>
          </a:xfrm>
          <a:prstGeom prst="rect">
            <a:avLst/>
          </a:prstGeom>
          <a:noFill/>
          <a:ln/>
        </p:spPr>
        <p:txBody>
          <a:bodyPr wrap="square" lIns="0" tIns="0" rIns="0" bIns="0" rtlCol="0" anchor="t"/>
          <a:lstStyle/>
          <a:p>
            <a:pPr algn="l" marL="342900" indent="-342900">
              <a:lnSpc>
                <a:spcPts val="1350"/>
              </a:lnSpc>
              <a:buSzPct val="100000"/>
              <a:buChar char="•"/>
            </a:pPr>
            <a:r>
              <a:rPr lang="en-US" sz="1000" dirty="0">
                <a:solidFill>
                  <a:srgbClr val="000000"/>
                </a:solidFill>
                <a:latin typeface="Roboto" pitchFamily="34" charset="0"/>
                <a:ea typeface="Roboto" pitchFamily="34" charset="-122"/>
                <a:cs typeface="Roboto" pitchFamily="34" charset="-120"/>
              </a:rPr>
              <a:t>50-80% more Diabetic Foot Ulcers (DFUs) than national average</a:t>
            </a:r>
            <a:endParaRPr lang="en-US" sz="1000" dirty="0"/>
          </a:p>
          <a:p>
            <a:pPr algn="l" marL="342900" indent="-342900">
              <a:lnSpc>
                <a:spcPts val="1350"/>
              </a:lnSpc>
              <a:buSzPct val="100000"/>
              <a:buChar char="•"/>
            </a:pPr>
            <a:r>
              <a:rPr lang="en-US" sz="1000" dirty="0">
                <a:solidFill>
                  <a:srgbClr val="000000"/>
                </a:solidFill>
                <a:latin typeface="Roboto" pitchFamily="34" charset="0"/>
                <a:ea typeface="Roboto" pitchFamily="34" charset="-122"/>
                <a:cs typeface="Roboto" pitchFamily="34" charset="-120"/>
              </a:rPr>
              <a:t>Consistent high patient volume</a:t>
            </a:r>
            <a:endParaRPr lang="en-US" sz="1000" dirty="0"/>
          </a:p>
          <a:p>
            <a:pPr algn="l" marL="342900" indent="-342900">
              <a:lnSpc>
                <a:spcPts val="1350"/>
              </a:lnSpc>
              <a:buSzPct val="100000"/>
              <a:buChar char="•"/>
            </a:pPr>
            <a:r>
              <a:rPr lang="en-US" sz="1000" dirty="0">
                <a:solidFill>
                  <a:srgbClr val="000000"/>
                </a:solidFill>
                <a:latin typeface="Roboto" pitchFamily="34" charset="0"/>
                <a:ea typeface="Roboto" pitchFamily="34" charset="-122"/>
                <a:cs typeface="Roboto" pitchFamily="34" charset="-120"/>
              </a:rPr>
              <a:t>Stable Medicare reimbursement</a:t>
            </a:r>
            <a:endParaRPr lang="en-US" sz="1000" dirty="0"/>
          </a:p>
          <a:p>
            <a:pPr algn="l" marL="342900" indent="-342900">
              <a:lnSpc>
                <a:spcPts val="1350"/>
              </a:lnSpc>
              <a:buSzPct val="100000"/>
              <a:buChar char="•"/>
            </a:pPr>
            <a:r>
              <a:rPr lang="en-US" sz="1000" dirty="0">
                <a:solidFill>
                  <a:srgbClr val="000000"/>
                </a:solidFill>
                <a:latin typeface="Roboto" pitchFamily="34" charset="0"/>
                <a:ea typeface="Roboto" pitchFamily="34" charset="-122"/>
                <a:cs typeface="Roboto" pitchFamily="34" charset="-120"/>
              </a:rPr>
              <a:t>Urgent need for effective solutions</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74777"/>
            <a:ext cx="9527381"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Memphis Corridor: By The Numbers</a:t>
            </a:r>
            <a:endParaRPr lang="en-US" sz="3900" dirty="0"/>
          </a:p>
        </p:txBody>
      </p:sp>
      <p:sp>
        <p:nvSpPr>
          <p:cNvPr id="3" name="Text 1"/>
          <p:cNvSpPr/>
          <p:nvPr/>
        </p:nvSpPr>
        <p:spPr>
          <a:xfrm>
            <a:off x="793790" y="2091690"/>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Make this a visual dashboard of key numbers that tell the Memphis opportunity story at a glance.</a:t>
            </a:r>
            <a:endParaRPr lang="en-US" sz="1550" dirty="0"/>
          </a:p>
        </p:txBody>
      </p:sp>
      <p:sp>
        <p:nvSpPr>
          <p:cNvPr id="4" name="Text 2"/>
          <p:cNvSpPr/>
          <p:nvPr/>
        </p:nvSpPr>
        <p:spPr>
          <a:xfrm>
            <a:off x="793790" y="2731651"/>
            <a:ext cx="3074670" cy="654963"/>
          </a:xfrm>
          <a:prstGeom prst="rect">
            <a:avLst/>
          </a:prstGeom>
          <a:noFill/>
          <a:ln/>
        </p:spPr>
        <p:txBody>
          <a:bodyPr wrap="none" lIns="0" tIns="0" rIns="0" bIns="0" rtlCol="0" anchor="t"/>
          <a:lstStyle/>
          <a:p>
            <a:pPr algn="ctr" indent="0" marL="0">
              <a:lnSpc>
                <a:spcPts val="5150"/>
              </a:lnSpc>
              <a:buNone/>
            </a:pPr>
            <a:r>
              <a:rPr lang="en-US" sz="5150" dirty="0">
                <a:solidFill>
                  <a:srgbClr val="E5E0DF"/>
                </a:solidFill>
                <a:latin typeface="Roboto Mono Medium" pitchFamily="34" charset="0"/>
                <a:ea typeface="Roboto Mono Medium" pitchFamily="34" charset="-122"/>
                <a:cs typeface="Roboto Mono Medium" pitchFamily="34" charset="-120"/>
              </a:rPr>
              <a:t>40+</a:t>
            </a:r>
            <a:endParaRPr lang="en-US" sz="5150" dirty="0"/>
          </a:p>
        </p:txBody>
      </p:sp>
      <p:sp>
        <p:nvSpPr>
          <p:cNvPr id="5" name="Text 3"/>
          <p:cNvSpPr/>
          <p:nvPr/>
        </p:nvSpPr>
        <p:spPr>
          <a:xfrm>
            <a:off x="793790" y="3634621"/>
            <a:ext cx="3074670" cy="620316"/>
          </a:xfrm>
          <a:prstGeom prst="rect">
            <a:avLst/>
          </a:prstGeom>
          <a:noFill/>
          <a:ln/>
        </p:spPr>
        <p:txBody>
          <a:bodyPr wrap="square" lIns="0" tIns="0" rIns="0" bIns="0" rtlCol="0" anchor="t"/>
          <a:lstStyle/>
          <a:p>
            <a:pPr algn="ctr"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Account Opportunities</a:t>
            </a:r>
            <a:endParaRPr lang="en-US" sz="1950" dirty="0"/>
          </a:p>
        </p:txBody>
      </p:sp>
      <p:sp>
        <p:nvSpPr>
          <p:cNvPr id="6" name="Text 4"/>
          <p:cNvSpPr/>
          <p:nvPr/>
        </p:nvSpPr>
        <p:spPr>
          <a:xfrm>
            <a:off x="793790" y="4373999"/>
            <a:ext cx="3074670" cy="317540"/>
          </a:xfrm>
          <a:prstGeom prst="rect">
            <a:avLst/>
          </a:prstGeom>
          <a:noFill/>
          <a:ln/>
        </p:spPr>
        <p:txBody>
          <a:bodyPr wrap="none" lIns="0" tIns="0" rIns="0" bIns="0" rtlCol="0" anchor="t"/>
          <a:lstStyle/>
          <a:p>
            <a:pPr algn="ctr" indent="0" marL="0">
              <a:lnSpc>
                <a:spcPts val="2500"/>
              </a:lnSpc>
              <a:buNone/>
            </a:pPr>
            <a:r>
              <a:rPr lang="en-US" sz="1550" dirty="0">
                <a:solidFill>
                  <a:srgbClr val="E5E0DF"/>
                </a:solidFill>
                <a:latin typeface="Roboto" pitchFamily="34" charset="0"/>
                <a:ea typeface="Roboto" pitchFamily="34" charset="-122"/>
                <a:cs typeface="Roboto" pitchFamily="34" charset="-120"/>
              </a:rPr>
              <a:t>Identified facilities in 3-hour radius</a:t>
            </a:r>
            <a:endParaRPr lang="en-US" sz="1550" dirty="0"/>
          </a:p>
        </p:txBody>
      </p:sp>
      <p:sp>
        <p:nvSpPr>
          <p:cNvPr id="7" name="Text 5"/>
          <p:cNvSpPr/>
          <p:nvPr/>
        </p:nvSpPr>
        <p:spPr>
          <a:xfrm>
            <a:off x="4116467" y="2731651"/>
            <a:ext cx="3074670" cy="654963"/>
          </a:xfrm>
          <a:prstGeom prst="rect">
            <a:avLst/>
          </a:prstGeom>
          <a:noFill/>
          <a:ln/>
        </p:spPr>
        <p:txBody>
          <a:bodyPr wrap="none" lIns="0" tIns="0" rIns="0" bIns="0" rtlCol="0" anchor="t"/>
          <a:lstStyle/>
          <a:p>
            <a:pPr algn="ctr" indent="0" marL="0">
              <a:lnSpc>
                <a:spcPts val="5150"/>
              </a:lnSpc>
              <a:buNone/>
            </a:pPr>
            <a:r>
              <a:rPr lang="en-US" sz="5150" dirty="0">
                <a:solidFill>
                  <a:srgbClr val="E5E0DF"/>
                </a:solidFill>
                <a:latin typeface="Roboto Mono Medium" pitchFamily="34" charset="0"/>
                <a:ea typeface="Roboto Mono Medium" pitchFamily="34" charset="-122"/>
                <a:cs typeface="Roboto Mono Medium" pitchFamily="34" charset="-120"/>
              </a:rPr>
              <a:t>15-18%</a:t>
            </a:r>
            <a:endParaRPr lang="en-US" sz="5150" dirty="0"/>
          </a:p>
        </p:txBody>
      </p:sp>
      <p:sp>
        <p:nvSpPr>
          <p:cNvPr id="8" name="Text 6"/>
          <p:cNvSpPr/>
          <p:nvPr/>
        </p:nvSpPr>
        <p:spPr>
          <a:xfrm>
            <a:off x="4116467" y="3634621"/>
            <a:ext cx="3074670" cy="620316"/>
          </a:xfrm>
          <a:prstGeom prst="rect">
            <a:avLst/>
          </a:prstGeom>
          <a:noFill/>
          <a:ln/>
        </p:spPr>
        <p:txBody>
          <a:bodyPr wrap="square" lIns="0" tIns="0" rIns="0" bIns="0" rtlCol="0" anchor="t"/>
          <a:lstStyle/>
          <a:p>
            <a:pPr algn="ctr"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Delta Diabetes Prevalence</a:t>
            </a:r>
            <a:endParaRPr lang="en-US" sz="1950" dirty="0"/>
          </a:p>
        </p:txBody>
      </p:sp>
      <p:sp>
        <p:nvSpPr>
          <p:cNvPr id="9" name="Text 7"/>
          <p:cNvSpPr/>
          <p:nvPr/>
        </p:nvSpPr>
        <p:spPr>
          <a:xfrm>
            <a:off x="4116467" y="4373999"/>
            <a:ext cx="3074670" cy="317540"/>
          </a:xfrm>
          <a:prstGeom prst="rect">
            <a:avLst/>
          </a:prstGeom>
          <a:noFill/>
          <a:ln/>
        </p:spPr>
        <p:txBody>
          <a:bodyPr wrap="none" lIns="0" tIns="0" rIns="0" bIns="0" rtlCol="0" anchor="t"/>
          <a:lstStyle/>
          <a:p>
            <a:pPr algn="ctr" indent="0" marL="0">
              <a:lnSpc>
                <a:spcPts val="2500"/>
              </a:lnSpc>
              <a:buNone/>
            </a:pPr>
            <a:r>
              <a:rPr lang="en-US" sz="1550" dirty="0">
                <a:solidFill>
                  <a:srgbClr val="E5E0DF"/>
                </a:solidFill>
                <a:latin typeface="Roboto" pitchFamily="34" charset="0"/>
                <a:ea typeface="Roboto" pitchFamily="34" charset="-122"/>
                <a:cs typeface="Roboto" pitchFamily="34" charset="-120"/>
              </a:rPr>
              <a:t>vs 10% national average</a:t>
            </a:r>
            <a:endParaRPr lang="en-US" sz="1550" dirty="0"/>
          </a:p>
        </p:txBody>
      </p:sp>
      <p:sp>
        <p:nvSpPr>
          <p:cNvPr id="10" name="Text 8"/>
          <p:cNvSpPr/>
          <p:nvPr/>
        </p:nvSpPr>
        <p:spPr>
          <a:xfrm>
            <a:off x="7439144" y="2731651"/>
            <a:ext cx="3074670" cy="654963"/>
          </a:xfrm>
          <a:prstGeom prst="rect">
            <a:avLst/>
          </a:prstGeom>
          <a:noFill/>
          <a:ln/>
        </p:spPr>
        <p:txBody>
          <a:bodyPr wrap="none" lIns="0" tIns="0" rIns="0" bIns="0" rtlCol="0" anchor="t"/>
          <a:lstStyle/>
          <a:p>
            <a:pPr algn="ctr" indent="0" marL="0">
              <a:lnSpc>
                <a:spcPts val="5150"/>
              </a:lnSpc>
              <a:buNone/>
            </a:pPr>
            <a:r>
              <a:rPr lang="en-US" sz="5150" dirty="0">
                <a:solidFill>
                  <a:srgbClr val="E5E0DF"/>
                </a:solidFill>
                <a:latin typeface="Roboto Mono Medium" pitchFamily="34" charset="0"/>
                <a:ea typeface="Roboto Mono Medium" pitchFamily="34" charset="-122"/>
                <a:cs typeface="Roboto Mono Medium" pitchFamily="34" charset="-120"/>
              </a:rPr>
              <a:t>3</a:t>
            </a:r>
            <a:endParaRPr lang="en-US" sz="5150" dirty="0"/>
          </a:p>
        </p:txBody>
      </p:sp>
      <p:sp>
        <p:nvSpPr>
          <p:cNvPr id="11" name="Text 9"/>
          <p:cNvSpPr/>
          <p:nvPr/>
        </p:nvSpPr>
        <p:spPr>
          <a:xfrm>
            <a:off x="7735967" y="3634621"/>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States</a:t>
            </a:r>
            <a:endParaRPr lang="en-US" sz="1950" dirty="0"/>
          </a:p>
        </p:txBody>
      </p:sp>
      <p:sp>
        <p:nvSpPr>
          <p:cNvPr id="12" name="Text 10"/>
          <p:cNvSpPr/>
          <p:nvPr/>
        </p:nvSpPr>
        <p:spPr>
          <a:xfrm>
            <a:off x="7439144" y="4063841"/>
            <a:ext cx="3074670" cy="635079"/>
          </a:xfrm>
          <a:prstGeom prst="rect">
            <a:avLst/>
          </a:prstGeom>
          <a:noFill/>
          <a:ln/>
        </p:spPr>
        <p:txBody>
          <a:bodyPr wrap="square" lIns="0" tIns="0" rIns="0" bIns="0" rtlCol="0" anchor="t"/>
          <a:lstStyle/>
          <a:p>
            <a:pPr algn="ctr" indent="0" marL="0">
              <a:lnSpc>
                <a:spcPts val="2500"/>
              </a:lnSpc>
              <a:buNone/>
            </a:pPr>
            <a:r>
              <a:rPr lang="en-US" sz="1550" dirty="0">
                <a:solidFill>
                  <a:srgbClr val="E5E0DF"/>
                </a:solidFill>
                <a:latin typeface="Roboto" pitchFamily="34" charset="0"/>
                <a:ea typeface="Roboto" pitchFamily="34" charset="-122"/>
                <a:cs typeface="Roboto" pitchFamily="34" charset="-120"/>
              </a:rPr>
              <a:t>Tennessee, Mississippi, Arkansas (Comprehensive coverage)</a:t>
            </a:r>
            <a:endParaRPr lang="en-US" sz="1550" dirty="0"/>
          </a:p>
        </p:txBody>
      </p:sp>
      <p:sp>
        <p:nvSpPr>
          <p:cNvPr id="13" name="Text 11"/>
          <p:cNvSpPr/>
          <p:nvPr/>
        </p:nvSpPr>
        <p:spPr>
          <a:xfrm>
            <a:off x="10761821" y="2731651"/>
            <a:ext cx="3074789" cy="654963"/>
          </a:xfrm>
          <a:prstGeom prst="rect">
            <a:avLst/>
          </a:prstGeom>
          <a:noFill/>
          <a:ln/>
        </p:spPr>
        <p:txBody>
          <a:bodyPr wrap="none" lIns="0" tIns="0" rIns="0" bIns="0" rtlCol="0" anchor="t"/>
          <a:lstStyle/>
          <a:p>
            <a:pPr algn="ctr" indent="0" marL="0">
              <a:lnSpc>
                <a:spcPts val="5150"/>
              </a:lnSpc>
              <a:buNone/>
            </a:pPr>
            <a:r>
              <a:rPr lang="en-US" sz="5150" dirty="0">
                <a:solidFill>
                  <a:srgbClr val="E5E0DF"/>
                </a:solidFill>
                <a:latin typeface="Roboto Mono Medium" pitchFamily="34" charset="0"/>
                <a:ea typeface="Roboto Mono Medium" pitchFamily="34" charset="-122"/>
                <a:cs typeface="Roboto Mono Medium" pitchFamily="34" charset="-120"/>
              </a:rPr>
              <a:t>Multiple</a:t>
            </a:r>
            <a:endParaRPr lang="en-US" sz="5150" dirty="0"/>
          </a:p>
        </p:txBody>
      </p:sp>
      <p:sp>
        <p:nvSpPr>
          <p:cNvPr id="14" name="Text 12"/>
          <p:cNvSpPr/>
          <p:nvPr/>
        </p:nvSpPr>
        <p:spPr>
          <a:xfrm>
            <a:off x="11058763" y="3634621"/>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GPOs</a:t>
            </a:r>
            <a:endParaRPr lang="en-US" sz="1950" dirty="0"/>
          </a:p>
        </p:txBody>
      </p:sp>
      <p:sp>
        <p:nvSpPr>
          <p:cNvPr id="15" name="Text 13"/>
          <p:cNvSpPr/>
          <p:nvPr/>
        </p:nvSpPr>
        <p:spPr>
          <a:xfrm>
            <a:off x="10761821" y="4063841"/>
            <a:ext cx="3074789" cy="635079"/>
          </a:xfrm>
          <a:prstGeom prst="rect">
            <a:avLst/>
          </a:prstGeom>
          <a:noFill/>
          <a:ln/>
        </p:spPr>
        <p:txBody>
          <a:bodyPr wrap="square" lIns="0" tIns="0" rIns="0" bIns="0" rtlCol="0" anchor="t"/>
          <a:lstStyle/>
          <a:p>
            <a:pPr algn="ctr" indent="0" marL="0">
              <a:lnSpc>
                <a:spcPts val="2500"/>
              </a:lnSpc>
              <a:buNone/>
            </a:pPr>
            <a:r>
              <a:rPr lang="en-US" sz="1550" dirty="0">
                <a:solidFill>
                  <a:srgbClr val="E5E0DF"/>
                </a:solidFill>
                <a:latin typeface="Roboto" pitchFamily="34" charset="0"/>
                <a:ea typeface="Roboto" pitchFamily="34" charset="-122"/>
                <a:cs typeface="Roboto" pitchFamily="34" charset="-120"/>
              </a:rPr>
              <a:t>Vizient, Premier, Healogics iSupply (Immediate access pathways)</a:t>
            </a:r>
            <a:endParaRPr lang="en-US" sz="1550" dirty="0"/>
          </a:p>
        </p:txBody>
      </p:sp>
      <p:sp>
        <p:nvSpPr>
          <p:cNvPr id="16" name="Text 14"/>
          <p:cNvSpPr/>
          <p:nvPr/>
        </p:nvSpPr>
        <p:spPr>
          <a:xfrm>
            <a:off x="4116467" y="5194935"/>
            <a:ext cx="3074670" cy="654963"/>
          </a:xfrm>
          <a:prstGeom prst="rect">
            <a:avLst/>
          </a:prstGeom>
          <a:noFill/>
          <a:ln/>
        </p:spPr>
        <p:txBody>
          <a:bodyPr wrap="none" lIns="0" tIns="0" rIns="0" bIns="0" rtlCol="0" anchor="t"/>
          <a:lstStyle/>
          <a:p>
            <a:pPr algn="ctr" indent="0" marL="0">
              <a:lnSpc>
                <a:spcPts val="5150"/>
              </a:lnSpc>
              <a:buNone/>
            </a:pPr>
            <a:r>
              <a:rPr lang="en-US" sz="5150" dirty="0">
                <a:solidFill>
                  <a:srgbClr val="E5E0DF"/>
                </a:solidFill>
                <a:latin typeface="Roboto Mono Medium" pitchFamily="34" charset="0"/>
                <a:ea typeface="Roboto Mono Medium" pitchFamily="34" charset="-122"/>
                <a:cs typeface="Roboto Mono Medium" pitchFamily="34" charset="-120"/>
              </a:rPr>
              <a:t>$1,800</a:t>
            </a:r>
            <a:endParaRPr lang="en-US" sz="5150" dirty="0"/>
          </a:p>
        </p:txBody>
      </p:sp>
      <p:sp>
        <p:nvSpPr>
          <p:cNvPr id="17" name="Text 15"/>
          <p:cNvSpPr/>
          <p:nvPr/>
        </p:nvSpPr>
        <p:spPr>
          <a:xfrm>
            <a:off x="4116467" y="6097905"/>
            <a:ext cx="3074670" cy="620316"/>
          </a:xfrm>
          <a:prstGeom prst="rect">
            <a:avLst/>
          </a:prstGeom>
          <a:noFill/>
          <a:ln/>
        </p:spPr>
        <p:txBody>
          <a:bodyPr wrap="square" lIns="0" tIns="0" rIns="0" bIns="0" rtlCol="0" anchor="t"/>
          <a:lstStyle/>
          <a:p>
            <a:pPr algn="ctr"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Per Treatment Reimbursement</a:t>
            </a:r>
            <a:endParaRPr lang="en-US" sz="1950" dirty="0"/>
          </a:p>
        </p:txBody>
      </p:sp>
      <p:sp>
        <p:nvSpPr>
          <p:cNvPr id="18" name="Text 16"/>
          <p:cNvSpPr/>
          <p:nvPr/>
        </p:nvSpPr>
        <p:spPr>
          <a:xfrm>
            <a:off x="4116467" y="6837283"/>
            <a:ext cx="3074670" cy="317540"/>
          </a:xfrm>
          <a:prstGeom prst="rect">
            <a:avLst/>
          </a:prstGeom>
          <a:noFill/>
          <a:ln/>
        </p:spPr>
        <p:txBody>
          <a:bodyPr wrap="none" lIns="0" tIns="0" rIns="0" bIns="0" rtlCol="0" anchor="t"/>
          <a:lstStyle/>
          <a:p>
            <a:pPr algn="ctr" indent="0" marL="0">
              <a:lnSpc>
                <a:spcPts val="2500"/>
              </a:lnSpc>
              <a:buNone/>
            </a:pPr>
            <a:r>
              <a:rPr lang="en-US" sz="1550" dirty="0">
                <a:solidFill>
                  <a:srgbClr val="E5E0DF"/>
                </a:solidFill>
                <a:latin typeface="Roboto" pitchFamily="34" charset="0"/>
                <a:ea typeface="Roboto" pitchFamily="34" charset="-122"/>
                <a:cs typeface="Roboto" pitchFamily="34" charset="-120"/>
              </a:rPr>
              <a:t>Hospital outpatient setting</a:t>
            </a:r>
            <a:endParaRPr lang="en-US" sz="1550" dirty="0"/>
          </a:p>
        </p:txBody>
      </p:sp>
      <p:sp>
        <p:nvSpPr>
          <p:cNvPr id="19" name="Text 17"/>
          <p:cNvSpPr/>
          <p:nvPr/>
        </p:nvSpPr>
        <p:spPr>
          <a:xfrm>
            <a:off x="7439144" y="5194935"/>
            <a:ext cx="3074670" cy="654963"/>
          </a:xfrm>
          <a:prstGeom prst="rect">
            <a:avLst/>
          </a:prstGeom>
          <a:noFill/>
          <a:ln/>
        </p:spPr>
        <p:txBody>
          <a:bodyPr wrap="none" lIns="0" tIns="0" rIns="0" bIns="0" rtlCol="0" anchor="t"/>
          <a:lstStyle/>
          <a:p>
            <a:pPr algn="ctr" indent="0" marL="0">
              <a:lnSpc>
                <a:spcPts val="5150"/>
              </a:lnSpc>
              <a:buNone/>
            </a:pPr>
            <a:r>
              <a:rPr lang="en-US" sz="5150" dirty="0">
                <a:solidFill>
                  <a:srgbClr val="E5E0DF"/>
                </a:solidFill>
                <a:latin typeface="Roboto Mono Medium" pitchFamily="34" charset="0"/>
                <a:ea typeface="Roboto Mono Medium" pitchFamily="34" charset="-122"/>
                <a:cs typeface="Roboto Mono Medium" pitchFamily="34" charset="-120"/>
              </a:rPr>
              <a:t>2.73x</a:t>
            </a:r>
            <a:endParaRPr lang="en-US" sz="5150" dirty="0"/>
          </a:p>
        </p:txBody>
      </p:sp>
      <p:sp>
        <p:nvSpPr>
          <p:cNvPr id="20" name="Text 18"/>
          <p:cNvSpPr/>
          <p:nvPr/>
        </p:nvSpPr>
        <p:spPr>
          <a:xfrm>
            <a:off x="7439144" y="6097905"/>
            <a:ext cx="3074670" cy="620316"/>
          </a:xfrm>
          <a:prstGeom prst="rect">
            <a:avLst/>
          </a:prstGeom>
          <a:noFill/>
          <a:ln/>
        </p:spPr>
        <p:txBody>
          <a:bodyPr wrap="square" lIns="0" tIns="0" rIns="0" bIns="0" rtlCol="0" anchor="t"/>
          <a:lstStyle/>
          <a:p>
            <a:pPr algn="ctr"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Greater Odds of Closure</a:t>
            </a:r>
            <a:endParaRPr lang="en-US" sz="1950" dirty="0"/>
          </a:p>
        </p:txBody>
      </p:sp>
      <p:sp>
        <p:nvSpPr>
          <p:cNvPr id="21" name="Text 19"/>
          <p:cNvSpPr/>
          <p:nvPr/>
        </p:nvSpPr>
        <p:spPr>
          <a:xfrm>
            <a:off x="7439144" y="6837283"/>
            <a:ext cx="3074670" cy="317540"/>
          </a:xfrm>
          <a:prstGeom prst="rect">
            <a:avLst/>
          </a:prstGeom>
          <a:noFill/>
          <a:ln/>
        </p:spPr>
        <p:txBody>
          <a:bodyPr wrap="none" lIns="0" tIns="0" rIns="0" bIns="0" rtlCol="0" anchor="t"/>
          <a:lstStyle/>
          <a:p>
            <a:pPr algn="ctr" indent="0" marL="0">
              <a:lnSpc>
                <a:spcPts val="2500"/>
              </a:lnSpc>
              <a:buNone/>
            </a:pPr>
            <a:r>
              <a:rPr lang="en-US" sz="1550" dirty="0">
                <a:solidFill>
                  <a:srgbClr val="E5E0DF"/>
                </a:solidFill>
                <a:latin typeface="Roboto" pitchFamily="34" charset="0"/>
                <a:ea typeface="Roboto" pitchFamily="34" charset="-122"/>
                <a:cs typeface="Roboto" pitchFamily="34" charset="-120"/>
              </a:rPr>
              <a:t>vs standard of care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384227" y="1212532"/>
            <a:ext cx="9861828" cy="781526"/>
          </a:xfrm>
          <a:prstGeom prst="rect">
            <a:avLst/>
          </a:prstGeom>
          <a:noFill/>
          <a:ln/>
        </p:spPr>
        <p:txBody>
          <a:bodyPr wrap="square" lIns="0" tIns="0" rIns="0" bIns="0" rtlCol="0" anchor="t"/>
          <a:lstStyle/>
          <a:p>
            <a:pPr algn="l" indent="0" marL="0">
              <a:lnSpc>
                <a:spcPts val="3050"/>
              </a:lnSpc>
              <a:buNone/>
            </a:pPr>
            <a:r>
              <a:rPr lang="en-US" sz="2450" dirty="0">
                <a:solidFill>
                  <a:srgbClr val="FFFFFF"/>
                </a:solidFill>
                <a:latin typeface="Roboto Mono Medium" pitchFamily="34" charset="0"/>
                <a:ea typeface="Roboto Mono Medium" pitchFamily="34" charset="-122"/>
                <a:cs typeface="Roboto Mono Medium" pitchFamily="34" charset="-120"/>
              </a:rPr>
              <a:t>The Mississippi Delta Amputation Crisis: A Call to Action</a:t>
            </a:r>
            <a:endParaRPr lang="en-US" sz="2450" dirty="0"/>
          </a:p>
        </p:txBody>
      </p:sp>
      <p:sp>
        <p:nvSpPr>
          <p:cNvPr id="3" name="Text 1"/>
          <p:cNvSpPr/>
          <p:nvPr/>
        </p:nvSpPr>
        <p:spPr>
          <a:xfrm>
            <a:off x="2384227" y="2151578"/>
            <a:ext cx="9861828" cy="162997"/>
          </a:xfrm>
          <a:prstGeom prst="rect">
            <a:avLst/>
          </a:prstGeom>
          <a:noFill/>
          <a:ln/>
        </p:spPr>
        <p:txBody>
          <a:bodyPr wrap="none" lIns="0" tIns="0" rIns="0" bIns="0" rtlCol="0" anchor="t"/>
          <a:lstStyle/>
          <a:p>
            <a:pPr algn="l" indent="0" marL="0">
              <a:lnSpc>
                <a:spcPts val="1250"/>
              </a:lnSpc>
              <a:buNone/>
            </a:pPr>
            <a:r>
              <a:rPr lang="en-US" sz="950" dirty="0">
                <a:solidFill>
                  <a:srgbClr val="E5E0DF"/>
                </a:solidFill>
                <a:latin typeface="Roboto" pitchFamily="34" charset="0"/>
                <a:ea typeface="Roboto" pitchFamily="34" charset="-122"/>
                <a:cs typeface="Roboto" pitchFamily="34" charset="-120"/>
              </a:rPr>
              <a:t>The Mississippi Delta faces the nation's most severe amputation crisis.</a:t>
            </a:r>
            <a:endParaRPr lang="en-US" sz="950" dirty="0"/>
          </a:p>
        </p:txBody>
      </p:sp>
      <p:sp>
        <p:nvSpPr>
          <p:cNvPr id="4" name="Text 2"/>
          <p:cNvSpPr/>
          <p:nvPr/>
        </p:nvSpPr>
        <p:spPr>
          <a:xfrm>
            <a:off x="2384227" y="2465665"/>
            <a:ext cx="3221593" cy="412671"/>
          </a:xfrm>
          <a:prstGeom prst="rect">
            <a:avLst/>
          </a:prstGeom>
          <a:noFill/>
          <a:ln/>
        </p:spPr>
        <p:txBody>
          <a:bodyPr wrap="none" lIns="0" tIns="0" rIns="0" bIns="0" rtlCol="0" anchor="t"/>
          <a:lstStyle/>
          <a:p>
            <a:pPr algn="ctr" indent="0" marL="0">
              <a:lnSpc>
                <a:spcPts val="3200"/>
              </a:lnSpc>
              <a:buNone/>
            </a:pPr>
            <a:r>
              <a:rPr lang="en-US" sz="3200" dirty="0">
                <a:solidFill>
                  <a:srgbClr val="E5E0DF"/>
                </a:solidFill>
                <a:latin typeface="Roboto Mono Medium" pitchFamily="34" charset="0"/>
                <a:ea typeface="Roboto Mono Medium" pitchFamily="34" charset="-122"/>
                <a:cs typeface="Roboto Mono Medium" pitchFamily="34" charset="-120"/>
              </a:rPr>
              <a:t>90%</a:t>
            </a:r>
            <a:endParaRPr lang="en-US" sz="3200" dirty="0"/>
          </a:p>
        </p:txBody>
      </p:sp>
      <p:sp>
        <p:nvSpPr>
          <p:cNvPr id="5" name="Text 3"/>
          <p:cNvSpPr/>
          <p:nvPr/>
        </p:nvSpPr>
        <p:spPr>
          <a:xfrm>
            <a:off x="2384227" y="2999899"/>
            <a:ext cx="3221593" cy="162997"/>
          </a:xfrm>
          <a:prstGeom prst="rect">
            <a:avLst/>
          </a:prstGeom>
          <a:noFill/>
          <a:ln/>
        </p:spPr>
        <p:txBody>
          <a:bodyPr wrap="none" lIns="0" tIns="0" rIns="0" bIns="0" rtlCol="0" anchor="t"/>
          <a:lstStyle/>
          <a:p>
            <a:pPr algn="ctr" indent="0" marL="0">
              <a:lnSpc>
                <a:spcPts val="1250"/>
              </a:lnSpc>
              <a:buNone/>
            </a:pPr>
            <a:r>
              <a:rPr lang="en-US" sz="950" dirty="0">
                <a:solidFill>
                  <a:srgbClr val="E5E0DF"/>
                </a:solidFill>
                <a:latin typeface="Roboto" pitchFamily="34" charset="0"/>
                <a:ea typeface="Roboto" pitchFamily="34" charset="-122"/>
                <a:cs typeface="Roboto" pitchFamily="34" charset="-120"/>
              </a:rPr>
              <a:t>Amputees never received angiogram</a:t>
            </a:r>
            <a:endParaRPr lang="en-US" sz="950" dirty="0"/>
          </a:p>
        </p:txBody>
      </p:sp>
      <p:sp>
        <p:nvSpPr>
          <p:cNvPr id="6" name="Text 4"/>
          <p:cNvSpPr/>
          <p:nvPr/>
        </p:nvSpPr>
        <p:spPr>
          <a:xfrm>
            <a:off x="5704284" y="2465665"/>
            <a:ext cx="3221593" cy="412671"/>
          </a:xfrm>
          <a:prstGeom prst="rect">
            <a:avLst/>
          </a:prstGeom>
          <a:noFill/>
          <a:ln/>
        </p:spPr>
        <p:txBody>
          <a:bodyPr wrap="none" lIns="0" tIns="0" rIns="0" bIns="0" rtlCol="0" anchor="t"/>
          <a:lstStyle/>
          <a:p>
            <a:pPr algn="ctr" indent="0" marL="0">
              <a:lnSpc>
                <a:spcPts val="3200"/>
              </a:lnSpc>
              <a:buNone/>
            </a:pPr>
            <a:r>
              <a:rPr lang="en-US" sz="3200" dirty="0">
                <a:solidFill>
                  <a:srgbClr val="E5E0DF"/>
                </a:solidFill>
                <a:latin typeface="Roboto Mono Medium" pitchFamily="34" charset="0"/>
                <a:ea typeface="Roboto Mono Medium" pitchFamily="34" charset="-122"/>
                <a:cs typeface="Roboto Mono Medium" pitchFamily="34" charset="-120"/>
              </a:rPr>
              <a:t>50-70%</a:t>
            </a:r>
            <a:endParaRPr lang="en-US" sz="3200" dirty="0"/>
          </a:p>
        </p:txBody>
      </p:sp>
      <p:sp>
        <p:nvSpPr>
          <p:cNvPr id="7" name="Text 5"/>
          <p:cNvSpPr/>
          <p:nvPr/>
        </p:nvSpPr>
        <p:spPr>
          <a:xfrm>
            <a:off x="5704284" y="2999899"/>
            <a:ext cx="3221593" cy="162997"/>
          </a:xfrm>
          <a:prstGeom prst="rect">
            <a:avLst/>
          </a:prstGeom>
          <a:noFill/>
          <a:ln/>
        </p:spPr>
        <p:txBody>
          <a:bodyPr wrap="none" lIns="0" tIns="0" rIns="0" bIns="0" rtlCol="0" anchor="t"/>
          <a:lstStyle/>
          <a:p>
            <a:pPr algn="ctr" indent="0" marL="0">
              <a:lnSpc>
                <a:spcPts val="1250"/>
              </a:lnSpc>
              <a:buNone/>
            </a:pPr>
            <a:r>
              <a:rPr lang="en-US" sz="950" dirty="0">
                <a:solidFill>
                  <a:srgbClr val="E5E0DF"/>
                </a:solidFill>
                <a:latin typeface="Roboto" pitchFamily="34" charset="0"/>
                <a:ea typeface="Roboto" pitchFamily="34" charset="-122"/>
                <a:cs typeface="Roboto" pitchFamily="34" charset="-120"/>
              </a:rPr>
              <a:t>5-year mortality post-amputation</a:t>
            </a:r>
            <a:endParaRPr lang="en-US" sz="950" dirty="0"/>
          </a:p>
        </p:txBody>
      </p:sp>
      <p:sp>
        <p:nvSpPr>
          <p:cNvPr id="8" name="Text 6"/>
          <p:cNvSpPr/>
          <p:nvPr/>
        </p:nvSpPr>
        <p:spPr>
          <a:xfrm>
            <a:off x="9024342" y="2465665"/>
            <a:ext cx="3221712" cy="412671"/>
          </a:xfrm>
          <a:prstGeom prst="rect">
            <a:avLst/>
          </a:prstGeom>
          <a:noFill/>
          <a:ln/>
        </p:spPr>
        <p:txBody>
          <a:bodyPr wrap="none" lIns="0" tIns="0" rIns="0" bIns="0" rtlCol="0" anchor="t"/>
          <a:lstStyle/>
          <a:p>
            <a:pPr algn="ctr" indent="0" marL="0">
              <a:lnSpc>
                <a:spcPts val="3200"/>
              </a:lnSpc>
              <a:buNone/>
            </a:pPr>
            <a:r>
              <a:rPr lang="en-US" sz="3200" dirty="0">
                <a:solidFill>
                  <a:srgbClr val="E5E0DF"/>
                </a:solidFill>
                <a:latin typeface="Roboto Mono Medium" pitchFamily="34" charset="0"/>
                <a:ea typeface="Roboto Mono Medium" pitchFamily="34" charset="-122"/>
                <a:cs typeface="Roboto Mono Medium" pitchFamily="34" charset="-120"/>
              </a:rPr>
              <a:t>$150K-$250K</a:t>
            </a:r>
            <a:endParaRPr lang="en-US" sz="3200" dirty="0"/>
          </a:p>
        </p:txBody>
      </p:sp>
      <p:sp>
        <p:nvSpPr>
          <p:cNvPr id="9" name="Text 7"/>
          <p:cNvSpPr/>
          <p:nvPr/>
        </p:nvSpPr>
        <p:spPr>
          <a:xfrm>
            <a:off x="9024342" y="2999899"/>
            <a:ext cx="3221712" cy="162997"/>
          </a:xfrm>
          <a:prstGeom prst="rect">
            <a:avLst/>
          </a:prstGeom>
          <a:noFill/>
          <a:ln/>
        </p:spPr>
        <p:txBody>
          <a:bodyPr wrap="none" lIns="0" tIns="0" rIns="0" bIns="0" rtlCol="0" anchor="t"/>
          <a:lstStyle/>
          <a:p>
            <a:pPr algn="ctr" indent="0" marL="0">
              <a:lnSpc>
                <a:spcPts val="1250"/>
              </a:lnSpc>
              <a:buNone/>
            </a:pPr>
            <a:r>
              <a:rPr lang="en-US" sz="950" dirty="0">
                <a:solidFill>
                  <a:srgbClr val="E5E0DF"/>
                </a:solidFill>
                <a:latin typeface="Roboto" pitchFamily="34" charset="0"/>
                <a:ea typeface="Roboto" pitchFamily="34" charset="-122"/>
                <a:cs typeface="Roboto" pitchFamily="34" charset="-120"/>
              </a:rPr>
              <a:t>Lifetime amputation costs</a:t>
            </a:r>
            <a:endParaRPr lang="en-US" sz="950" dirty="0"/>
          </a:p>
        </p:txBody>
      </p:sp>
      <p:sp>
        <p:nvSpPr>
          <p:cNvPr id="10" name="Text 8"/>
          <p:cNvSpPr/>
          <p:nvPr/>
        </p:nvSpPr>
        <p:spPr>
          <a:xfrm>
            <a:off x="2384227" y="3281005"/>
            <a:ext cx="5701665" cy="312658"/>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Roboto Mono Medium" pitchFamily="34" charset="0"/>
                <a:ea typeface="Roboto Mono Medium" pitchFamily="34" charset="-122"/>
                <a:cs typeface="Roboto Mono Medium" pitchFamily="34" charset="-120"/>
              </a:rPr>
              <a:t>Two Paths: Amputation vs. Limb Salvage</a:t>
            </a:r>
            <a:endParaRPr lang="en-US" sz="1950" dirty="0"/>
          </a:p>
        </p:txBody>
      </p:sp>
      <p:sp>
        <p:nvSpPr>
          <p:cNvPr id="11" name="Text 9"/>
          <p:cNvSpPr/>
          <p:nvPr/>
        </p:nvSpPr>
        <p:spPr>
          <a:xfrm>
            <a:off x="2384227" y="3790474"/>
            <a:ext cx="1687354" cy="195382"/>
          </a:xfrm>
          <a:prstGeom prst="rect">
            <a:avLst/>
          </a:prstGeom>
          <a:noFill/>
          <a:ln/>
        </p:spPr>
        <p:txBody>
          <a:bodyPr wrap="none" lIns="0" tIns="0" rIns="0" bIns="0" rtlCol="0" anchor="t"/>
          <a:lstStyle/>
          <a:p>
            <a:pPr algn="l" indent="0" marL="0">
              <a:lnSpc>
                <a:spcPts val="1500"/>
              </a:lnSpc>
              <a:buNone/>
            </a:pPr>
            <a:r>
              <a:rPr lang="en-US" sz="1200" dirty="0">
                <a:solidFill>
                  <a:srgbClr val="FFFFFF"/>
                </a:solidFill>
                <a:latin typeface="Roboto Mono Medium" pitchFamily="34" charset="0"/>
                <a:ea typeface="Roboto Mono Medium" pitchFamily="34" charset="-122"/>
                <a:cs typeface="Roboto Mono Medium" pitchFamily="34" charset="-120"/>
              </a:rPr>
              <a:t>Amputation Pathway</a:t>
            </a:r>
            <a:endParaRPr lang="en-US" sz="1200" dirty="0"/>
          </a:p>
        </p:txBody>
      </p:sp>
      <p:sp>
        <p:nvSpPr>
          <p:cNvPr id="12" name="Text 10"/>
          <p:cNvSpPr/>
          <p:nvPr/>
        </p:nvSpPr>
        <p:spPr>
          <a:xfrm>
            <a:off x="2384227" y="4064556"/>
            <a:ext cx="4778335" cy="543997"/>
          </a:xfrm>
          <a:prstGeom prst="rect">
            <a:avLst/>
          </a:prstGeom>
          <a:noFill/>
          <a:ln/>
        </p:spPr>
        <p:txBody>
          <a:bodyPr wrap="square" lIns="0" tIns="0" rIns="0" bIns="0" rtlCol="0" anchor="t"/>
          <a:lstStyle/>
          <a:p>
            <a:pPr algn="l" marL="342900" indent="-342900">
              <a:lnSpc>
                <a:spcPts val="1250"/>
              </a:lnSpc>
              <a:buSzPct val="100000"/>
              <a:buChar char="•"/>
            </a:pPr>
            <a:r>
              <a:rPr lang="en-US" sz="950" dirty="0">
                <a:solidFill>
                  <a:srgbClr val="E5E0DF"/>
                </a:solidFill>
                <a:latin typeface="Roboto" pitchFamily="34" charset="0"/>
                <a:ea typeface="Roboto" pitchFamily="34" charset="-122"/>
                <a:cs typeface="Roboto" pitchFamily="34" charset="-120"/>
              </a:rPr>
              <a:t>5-year mortality: 50-70%</a:t>
            </a:r>
            <a:endParaRPr lang="en-US" sz="950" dirty="0"/>
          </a:p>
          <a:p>
            <a:pPr algn="l" marL="342900" indent="-342900">
              <a:lnSpc>
                <a:spcPts val="1250"/>
              </a:lnSpc>
              <a:buSzPct val="100000"/>
              <a:buChar char="•"/>
            </a:pPr>
            <a:r>
              <a:rPr lang="en-US" sz="950" dirty="0">
                <a:solidFill>
                  <a:srgbClr val="E5E0DF"/>
                </a:solidFill>
                <a:latin typeface="Roboto" pitchFamily="34" charset="0"/>
                <a:ea typeface="Roboto" pitchFamily="34" charset="-122"/>
                <a:cs typeface="Roboto" pitchFamily="34" charset="-120"/>
              </a:rPr>
              <a:t>Lifetime cost: $200,000+</a:t>
            </a:r>
            <a:endParaRPr lang="en-US" sz="950" dirty="0"/>
          </a:p>
          <a:p>
            <a:pPr algn="l" marL="342900" indent="-342900">
              <a:lnSpc>
                <a:spcPts val="1250"/>
              </a:lnSpc>
              <a:buSzPct val="100000"/>
              <a:buChar char="•"/>
            </a:pPr>
            <a:r>
              <a:rPr lang="en-US" sz="950" dirty="0">
                <a:solidFill>
                  <a:srgbClr val="E5E0DF"/>
                </a:solidFill>
                <a:latin typeface="Roboto" pitchFamily="34" charset="0"/>
                <a:ea typeface="Roboto" pitchFamily="34" charset="-122"/>
                <a:cs typeface="Roboto" pitchFamily="34" charset="-120"/>
              </a:rPr>
              <a:t>Loss of independence</a:t>
            </a:r>
            <a:endParaRPr lang="en-US" sz="950" dirty="0"/>
          </a:p>
        </p:txBody>
      </p:sp>
      <p:sp>
        <p:nvSpPr>
          <p:cNvPr id="13" name="Text 11"/>
          <p:cNvSpPr/>
          <p:nvPr/>
        </p:nvSpPr>
        <p:spPr>
          <a:xfrm>
            <a:off x="7475220" y="3790474"/>
            <a:ext cx="4124682" cy="195382"/>
          </a:xfrm>
          <a:prstGeom prst="rect">
            <a:avLst/>
          </a:prstGeom>
          <a:noFill/>
          <a:ln/>
        </p:spPr>
        <p:txBody>
          <a:bodyPr wrap="none" lIns="0" tIns="0" rIns="0" bIns="0" rtlCol="0" anchor="t"/>
          <a:lstStyle/>
          <a:p>
            <a:pPr algn="l" indent="0" marL="0">
              <a:lnSpc>
                <a:spcPts val="1500"/>
              </a:lnSpc>
              <a:buNone/>
            </a:pPr>
            <a:r>
              <a:rPr lang="en-US" sz="1200" dirty="0">
                <a:solidFill>
                  <a:srgbClr val="FFFFFF"/>
                </a:solidFill>
                <a:latin typeface="Roboto Mono Medium" pitchFamily="34" charset="0"/>
                <a:ea typeface="Roboto Mono Medium" pitchFamily="34" charset="-122"/>
                <a:cs typeface="Roboto Mono Medium" pitchFamily="34" charset="-120"/>
              </a:rPr>
              <a:t>Limb Salvage Pathway (with ActiGraft + HBOT)</a:t>
            </a:r>
            <a:endParaRPr lang="en-US" sz="1200" dirty="0"/>
          </a:p>
        </p:txBody>
      </p:sp>
      <p:sp>
        <p:nvSpPr>
          <p:cNvPr id="14" name="Text 12"/>
          <p:cNvSpPr/>
          <p:nvPr/>
        </p:nvSpPr>
        <p:spPr>
          <a:xfrm>
            <a:off x="7475220" y="4064556"/>
            <a:ext cx="4778335" cy="734497"/>
          </a:xfrm>
          <a:prstGeom prst="rect">
            <a:avLst/>
          </a:prstGeom>
          <a:noFill/>
          <a:ln/>
        </p:spPr>
        <p:txBody>
          <a:bodyPr wrap="square" lIns="0" tIns="0" rIns="0" bIns="0" rtlCol="0" anchor="t"/>
          <a:lstStyle/>
          <a:p>
            <a:pPr algn="l" marL="342900" indent="-342900">
              <a:lnSpc>
                <a:spcPts val="1250"/>
              </a:lnSpc>
              <a:buSzPct val="100000"/>
              <a:buChar char="•"/>
            </a:pPr>
            <a:r>
              <a:rPr lang="en-US" sz="950" dirty="0">
                <a:solidFill>
                  <a:srgbClr val="E5E0DF"/>
                </a:solidFill>
                <a:latin typeface="Roboto" pitchFamily="34" charset="0"/>
                <a:ea typeface="Roboto" pitchFamily="34" charset="-122"/>
                <a:cs typeface="Roboto" pitchFamily="34" charset="-120"/>
              </a:rPr>
              <a:t>Preserved mobility</a:t>
            </a:r>
            <a:endParaRPr lang="en-US" sz="950" dirty="0"/>
          </a:p>
          <a:p>
            <a:pPr algn="l" marL="342900" indent="-342900">
              <a:lnSpc>
                <a:spcPts val="1250"/>
              </a:lnSpc>
              <a:buSzPct val="100000"/>
              <a:buChar char="•"/>
            </a:pPr>
            <a:r>
              <a:rPr lang="en-US" sz="950" dirty="0">
                <a:solidFill>
                  <a:srgbClr val="E5E0DF"/>
                </a:solidFill>
                <a:latin typeface="Roboto" pitchFamily="34" charset="0"/>
                <a:ea typeface="Roboto" pitchFamily="34" charset="-122"/>
                <a:cs typeface="Roboto" pitchFamily="34" charset="-120"/>
              </a:rPr>
              <a:t>Reduced mortality</a:t>
            </a:r>
            <a:endParaRPr lang="en-US" sz="950" dirty="0"/>
          </a:p>
          <a:p>
            <a:pPr algn="l" marL="342900" indent="-342900">
              <a:lnSpc>
                <a:spcPts val="1250"/>
              </a:lnSpc>
              <a:buSzPct val="100000"/>
              <a:buChar char="•"/>
            </a:pPr>
            <a:r>
              <a:rPr lang="en-US" sz="950" dirty="0">
                <a:solidFill>
                  <a:srgbClr val="E5E0DF"/>
                </a:solidFill>
                <a:latin typeface="Roboto" pitchFamily="34" charset="0"/>
                <a:ea typeface="Roboto" pitchFamily="34" charset="-122"/>
                <a:cs typeface="Roboto" pitchFamily="34" charset="-120"/>
              </a:rPr>
              <a:t>Lower total cost</a:t>
            </a:r>
            <a:endParaRPr lang="en-US" sz="950" dirty="0"/>
          </a:p>
          <a:p>
            <a:pPr algn="l" marL="342900" indent="-342900">
              <a:lnSpc>
                <a:spcPts val="1250"/>
              </a:lnSpc>
              <a:buSzPct val="100000"/>
              <a:buChar char="•"/>
            </a:pPr>
            <a:r>
              <a:rPr lang="en-US" sz="950" dirty="0">
                <a:solidFill>
                  <a:srgbClr val="E5E0DF"/>
                </a:solidFill>
                <a:latin typeface="Roboto" pitchFamily="34" charset="0"/>
                <a:ea typeface="Roboto" pitchFamily="34" charset="-122"/>
                <a:cs typeface="Roboto" pitchFamily="34" charset="-120"/>
              </a:rPr>
              <a:t>Maintained quality of life</a:t>
            </a:r>
            <a:endParaRPr lang="en-US" sz="950" dirty="0"/>
          </a:p>
        </p:txBody>
      </p:sp>
      <p:sp>
        <p:nvSpPr>
          <p:cNvPr id="15" name="Text 13"/>
          <p:cNvSpPr/>
          <p:nvPr/>
        </p:nvSpPr>
        <p:spPr>
          <a:xfrm>
            <a:off x="2384227" y="4915138"/>
            <a:ext cx="9861828" cy="488990"/>
          </a:xfrm>
          <a:prstGeom prst="rect">
            <a:avLst/>
          </a:prstGeom>
          <a:noFill/>
          <a:ln/>
        </p:spPr>
        <p:txBody>
          <a:bodyPr wrap="square" lIns="0" tIns="0" rIns="0" bIns="0" rtlCol="0" anchor="t"/>
          <a:lstStyle/>
          <a:p>
            <a:pPr algn="l" indent="0" marL="0">
              <a:lnSpc>
                <a:spcPts val="1250"/>
              </a:lnSpc>
              <a:buNone/>
            </a:pPr>
            <a:r>
              <a:rPr lang="en-US" sz="950" dirty="0">
                <a:solidFill>
                  <a:srgbClr val="E5E0DF"/>
                </a:solidFill>
                <a:latin typeface="Roboto" pitchFamily="34" charset="0"/>
                <a:ea typeface="Roboto" pitchFamily="34" charset="-122"/>
                <a:cs typeface="Roboto" pitchFamily="34" charset="-120"/>
              </a:rPr>
              <a:t>{ "step": [ { "text": "&lt;h4&gt;Untreated Ulcer&lt;/h4&gt;&lt;p&gt;Chronic wound without vascular care&lt;/p&gt;" }, { "text": "&lt;h4&gt;Infection &amp; Ischemia&lt;/h4&gt;&lt;p&gt;Worsening tissue damage and risk&lt;/p&gt;" }, { "text": "&lt;h4&gt;Amputation&lt;/h4&gt;&lt;p&gt;Limb loss with high mortality&lt;/p&gt;" }, { "h4&gt;ActiGraft Intervention&lt;/h4&gt;&lt;p&gt;Targeted grafting to restore tissue&lt;/p&gt;" }, { "text": "&lt;h4&gt;Limb Salvage &amp; Survival&lt;/h4&gt;&lt;p&gt;Reduced amputation and extended life&lt;/p&gt;" } ], "colorScheme": "monochrome" }</a:t>
            </a:r>
            <a:endParaRPr lang="en-US" sz="950" dirty="0"/>
          </a:p>
        </p:txBody>
      </p:sp>
      <p:sp>
        <p:nvSpPr>
          <p:cNvPr id="16" name="Shape 14"/>
          <p:cNvSpPr/>
          <p:nvPr/>
        </p:nvSpPr>
        <p:spPr>
          <a:xfrm>
            <a:off x="2384227" y="5492710"/>
            <a:ext cx="9861828" cy="406241"/>
          </a:xfrm>
          <a:prstGeom prst="roundRect">
            <a:avLst>
              <a:gd name="adj" fmla="val 4618"/>
            </a:avLst>
          </a:prstGeom>
          <a:solidFill>
            <a:srgbClr val="3D4D00"/>
          </a:solidFill>
          <a:ln/>
        </p:spPr>
      </p:sp>
      <p:pic>
        <p:nvPicPr>
          <p:cNvPr id="17" name="Image 0" descr="preencoded.png">    </p:cNvPr>
          <p:cNvPicPr>
            <a:picLocks noChangeAspect="1"/>
          </p:cNvPicPr>
          <p:nvPr/>
        </p:nvPicPr>
        <p:blipFill>
          <a:blip r:embed="rId1"/>
          <a:stretch>
            <a:fillRect/>
          </a:stretch>
        </p:blipFill>
        <p:spPr>
          <a:xfrm>
            <a:off x="2509242" y="5661422"/>
            <a:ext cx="156210" cy="125016"/>
          </a:xfrm>
          <a:prstGeom prst="rect">
            <a:avLst/>
          </a:prstGeom>
        </p:spPr>
      </p:pic>
      <p:sp>
        <p:nvSpPr>
          <p:cNvPr id="18" name="Text 15"/>
          <p:cNvSpPr/>
          <p:nvPr/>
        </p:nvSpPr>
        <p:spPr>
          <a:xfrm>
            <a:off x="2790468" y="5602605"/>
            <a:ext cx="9330571" cy="162997"/>
          </a:xfrm>
          <a:prstGeom prst="rect">
            <a:avLst/>
          </a:prstGeom>
          <a:noFill/>
          <a:ln/>
        </p:spPr>
        <p:txBody>
          <a:bodyPr wrap="none" lIns="0" tIns="0" rIns="0" bIns="0" rtlCol="0" anchor="t"/>
          <a:lstStyle/>
          <a:p>
            <a:pPr algn="l" indent="0" marL="0">
              <a:lnSpc>
                <a:spcPts val="1250"/>
              </a:lnSpc>
              <a:buNone/>
            </a:pPr>
            <a:r>
              <a:rPr lang="en-US" sz="950" b="1" dirty="0">
                <a:solidFill>
                  <a:srgbClr val="FFFFFF"/>
                </a:solidFill>
                <a:latin typeface="Roboto" pitchFamily="34" charset="0"/>
                <a:ea typeface="Roboto" pitchFamily="34" charset="-122"/>
                <a:cs typeface="Roboto" pitchFamily="34" charset="-120"/>
              </a:rPr>
              <a:t>ActiGraft isn't just a product—it's a limb salvage mission.</a:t>
            </a:r>
            <a:endParaRPr lang="en-US" sz="950" dirty="0"/>
          </a:p>
        </p:txBody>
      </p:sp>
      <p:sp>
        <p:nvSpPr>
          <p:cNvPr id="19" name="Text 16"/>
          <p:cNvSpPr/>
          <p:nvPr/>
        </p:nvSpPr>
        <p:spPr>
          <a:xfrm>
            <a:off x="2384227" y="6017062"/>
            <a:ext cx="6451878" cy="312658"/>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Roboto Mono Medium" pitchFamily="34" charset="0"/>
                <a:ea typeface="Roboto Mono Medium" pitchFamily="34" charset="-122"/>
                <a:cs typeface="Roboto Mono Medium" pitchFamily="34" charset="-120"/>
              </a:rPr>
              <a:t>Methodist Le Bonheur's Role in Limb Salvage</a:t>
            </a:r>
            <a:endParaRPr lang="en-US" sz="1950" dirty="0"/>
          </a:p>
        </p:txBody>
      </p:sp>
      <p:sp>
        <p:nvSpPr>
          <p:cNvPr id="20" name="Shape 17"/>
          <p:cNvSpPr/>
          <p:nvPr/>
        </p:nvSpPr>
        <p:spPr>
          <a:xfrm>
            <a:off x="2384227" y="6447830"/>
            <a:ext cx="9861828" cy="569238"/>
          </a:xfrm>
          <a:prstGeom prst="roundRect">
            <a:avLst>
              <a:gd name="adj" fmla="val 3295"/>
            </a:avLst>
          </a:prstGeom>
          <a:solidFill>
            <a:srgbClr val="3D4D00"/>
          </a:solidFill>
          <a:ln/>
        </p:spPr>
      </p:sp>
      <p:pic>
        <p:nvPicPr>
          <p:cNvPr id="21" name="Image 1" descr="preencoded.png">    </p:cNvPr>
          <p:cNvPicPr>
            <a:picLocks noChangeAspect="1"/>
          </p:cNvPicPr>
          <p:nvPr/>
        </p:nvPicPr>
        <p:blipFill>
          <a:blip r:embed="rId2"/>
          <a:stretch>
            <a:fillRect/>
          </a:stretch>
        </p:blipFill>
        <p:spPr>
          <a:xfrm>
            <a:off x="2509242" y="6616541"/>
            <a:ext cx="156210" cy="125016"/>
          </a:xfrm>
          <a:prstGeom prst="rect">
            <a:avLst/>
          </a:prstGeom>
        </p:spPr>
      </p:pic>
      <p:sp>
        <p:nvSpPr>
          <p:cNvPr id="22" name="Text 18"/>
          <p:cNvSpPr/>
          <p:nvPr/>
        </p:nvSpPr>
        <p:spPr>
          <a:xfrm>
            <a:off x="2790468" y="6557724"/>
            <a:ext cx="9330571" cy="325993"/>
          </a:xfrm>
          <a:prstGeom prst="rect">
            <a:avLst/>
          </a:prstGeom>
          <a:noFill/>
          <a:ln/>
        </p:spPr>
        <p:txBody>
          <a:bodyPr wrap="square" lIns="0" tIns="0" rIns="0" bIns="0" rtlCol="0" anchor="t"/>
          <a:lstStyle/>
          <a:p>
            <a:pPr algn="l" indent="0" marL="0">
              <a:lnSpc>
                <a:spcPts val="1250"/>
              </a:lnSpc>
              <a:buNone/>
            </a:pPr>
            <a:r>
              <a:rPr lang="en-US" sz="950" dirty="0">
                <a:solidFill>
                  <a:srgbClr val="FFFFFF"/>
                </a:solidFill>
                <a:latin typeface="Roboto" pitchFamily="34" charset="0"/>
                <a:ea typeface="Roboto" pitchFamily="34" charset="-122"/>
                <a:cs typeface="Roboto" pitchFamily="34" charset="-120"/>
              </a:rPr>
              <a:t>Your hyperbaric oxygen program and limb preservation protocols position you perfectly to lead the fight against preventable amputations. ActiGraft enhances these existing capabilities—it's designed to work alongside HBOT and vascular interventions you're already performing.</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392007" y="1619607"/>
            <a:ext cx="4990386" cy="4990386"/>
          </a:xfrm>
          <a:prstGeom prst="rect">
            <a:avLst/>
          </a:prstGeom>
        </p:spPr>
      </p:pic>
      <p:sp>
        <p:nvSpPr>
          <p:cNvPr id="3" name="Text 0"/>
          <p:cNvSpPr/>
          <p:nvPr/>
        </p:nvSpPr>
        <p:spPr>
          <a:xfrm>
            <a:off x="793790" y="1006673"/>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ActiGraft PRO: Mechanism of Action and Clinical Differentiation</a:t>
            </a:r>
            <a:endParaRPr lang="en-US" sz="3900" dirty="0"/>
          </a:p>
        </p:txBody>
      </p:sp>
      <p:sp>
        <p:nvSpPr>
          <p:cNvPr id="4" name="Text 1"/>
          <p:cNvSpPr/>
          <p:nvPr/>
        </p:nvSpPr>
        <p:spPr>
          <a:xfrm>
            <a:off x="793790" y="3362920"/>
            <a:ext cx="3536156" cy="620316"/>
          </a:xfrm>
          <a:prstGeom prst="rect">
            <a:avLst/>
          </a:prstGeom>
          <a:noFill/>
          <a:ln/>
        </p:spPr>
        <p:txBody>
          <a:bodyPr wrap="squar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What Makes ActiGraft Different</a:t>
            </a:r>
            <a:endParaRPr lang="en-US" sz="1950" dirty="0"/>
          </a:p>
        </p:txBody>
      </p:sp>
      <p:sp>
        <p:nvSpPr>
          <p:cNvPr id="5" name="Text 2"/>
          <p:cNvSpPr/>
          <p:nvPr/>
        </p:nvSpPr>
        <p:spPr>
          <a:xfrm>
            <a:off x="793790" y="4181594"/>
            <a:ext cx="3536156" cy="2113478"/>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Whole blood clot (not just PRP)</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Contains: RBCs, WBCs, platelets, growth factors, stem cells</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20-minute preparation, no centrifuge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28 cm² clot treats wounds up to 56 cm²</a:t>
            </a:r>
            <a:endParaRPr lang="en-US" sz="1550" dirty="0"/>
          </a:p>
        </p:txBody>
      </p:sp>
      <p:sp>
        <p:nvSpPr>
          <p:cNvPr id="6" name="Text 3"/>
          <p:cNvSpPr/>
          <p:nvPr/>
        </p:nvSpPr>
        <p:spPr>
          <a:xfrm>
            <a:off x="4821674" y="336292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Roboto Mono Medium" pitchFamily="34" charset="0"/>
                <a:ea typeface="Roboto Mono Medium" pitchFamily="34" charset="-122"/>
                <a:cs typeface="Roboto Mono Medium" pitchFamily="34" charset="-120"/>
              </a:rPr>
              <a:t>Key Advantages</a:t>
            </a:r>
            <a:endParaRPr lang="en-US" sz="1950" dirty="0"/>
          </a:p>
        </p:txBody>
      </p:sp>
      <p:sp>
        <p:nvSpPr>
          <p:cNvPr id="7" name="Text 4"/>
          <p:cNvSpPr/>
          <p:nvPr/>
        </p:nvSpPr>
        <p:spPr>
          <a:xfrm>
            <a:off x="4821674" y="3871436"/>
            <a:ext cx="3536156" cy="2252305"/>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Autologous (patient's own blood)</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No cold chain (room temp storage)</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No capital equipment needed</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No animal products</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Weekly application</a:t>
            </a:r>
            <a:endParaRPr lang="en-US" sz="1550" dirty="0"/>
          </a:p>
          <a:p>
            <a:pPr algn="l" marL="342900" indent="-342900">
              <a:lnSpc>
                <a:spcPts val="2500"/>
              </a:lnSpc>
              <a:buSzPct val="100000"/>
              <a:buChar char="•"/>
            </a:pPr>
            <a:r>
              <a:rPr lang="en-US" sz="1550" dirty="0">
                <a:solidFill>
                  <a:srgbClr val="E5E0DF"/>
                </a:solidFill>
                <a:latin typeface="Roboto" pitchFamily="34" charset="0"/>
                <a:ea typeface="Roboto" pitchFamily="34" charset="-122"/>
                <a:cs typeface="Roboto" pitchFamily="34" charset="-120"/>
              </a:rPr>
              <a:t>Point-of-care preparation</a:t>
            </a:r>
            <a:endParaRPr lang="en-US" sz="1550" dirty="0"/>
          </a:p>
        </p:txBody>
      </p:sp>
      <p:sp>
        <p:nvSpPr>
          <p:cNvPr id="8" name="Text 5"/>
          <p:cNvSpPr/>
          <p:nvPr/>
        </p:nvSpPr>
        <p:spPr>
          <a:xfrm>
            <a:off x="793790" y="6587728"/>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The image alongside displays the actual ActiGraft PRO product kit, illustrating the components used in its application.</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98546"/>
            <a:ext cx="12504658" cy="620078"/>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Roboto Mono Medium" pitchFamily="34" charset="0"/>
                <a:ea typeface="Roboto Mono Medium" pitchFamily="34" charset="-122"/>
                <a:cs typeface="Roboto Mono Medium" pitchFamily="34" charset="-120"/>
              </a:rPr>
              <a:t>How ActiGraft Works: Simple 3-Step Process</a:t>
            </a:r>
            <a:endParaRPr lang="en-US" sz="3900" dirty="0"/>
          </a:p>
        </p:txBody>
      </p:sp>
      <p:sp>
        <p:nvSpPr>
          <p:cNvPr id="3" name="Text 1"/>
          <p:cNvSpPr/>
          <p:nvPr/>
        </p:nvSpPr>
        <p:spPr>
          <a:xfrm>
            <a:off x="793790" y="2616279"/>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This visual demonstration highlights the easy preparation process:</a:t>
            </a:r>
            <a:endParaRPr lang="en-US" sz="1550" dirty="0"/>
          </a:p>
        </p:txBody>
      </p:sp>
      <p:sp>
        <p:nvSpPr>
          <p:cNvPr id="4" name="Text 2"/>
          <p:cNvSpPr/>
          <p:nvPr/>
        </p:nvSpPr>
        <p:spPr>
          <a:xfrm>
            <a:off x="793790" y="315706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Mono Light" pitchFamily="34" charset="0"/>
                <a:ea typeface="Roboto Mono Light" pitchFamily="34" charset="-122"/>
                <a:cs typeface="Roboto Mono Light" pitchFamily="34" charset="-120"/>
              </a:rPr>
              <a:t>01</a:t>
            </a:r>
            <a:endParaRPr lang="en-US" sz="1550" dirty="0"/>
          </a:p>
        </p:txBody>
      </p:sp>
      <p:sp>
        <p:nvSpPr>
          <p:cNvPr id="5" name="Shape 3"/>
          <p:cNvSpPr/>
          <p:nvPr/>
        </p:nvSpPr>
        <p:spPr>
          <a:xfrm>
            <a:off x="793790" y="3471386"/>
            <a:ext cx="4215289" cy="22860"/>
          </a:xfrm>
          <a:prstGeom prst="rect">
            <a:avLst/>
          </a:prstGeom>
          <a:solidFill>
            <a:srgbClr val="DCFF50"/>
          </a:solidFill>
          <a:ln/>
        </p:spPr>
      </p:sp>
      <p:sp>
        <p:nvSpPr>
          <p:cNvPr id="6" name="Text 4"/>
          <p:cNvSpPr/>
          <p:nvPr/>
        </p:nvSpPr>
        <p:spPr>
          <a:xfrm>
            <a:off x="793790" y="3616285"/>
            <a:ext cx="2679025"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Step 1: Blood Draw</a:t>
            </a:r>
            <a:endParaRPr lang="en-US" sz="1950" dirty="0"/>
          </a:p>
        </p:txBody>
      </p:sp>
      <p:sp>
        <p:nvSpPr>
          <p:cNvPr id="7" name="Text 5"/>
          <p:cNvSpPr/>
          <p:nvPr/>
        </p:nvSpPr>
        <p:spPr>
          <a:xfrm>
            <a:off x="793790" y="4045506"/>
            <a:ext cx="4215289"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18 mL blood draw from patient (standard venipuncture)</a:t>
            </a:r>
            <a:endParaRPr lang="en-US" sz="1550" dirty="0"/>
          </a:p>
        </p:txBody>
      </p:sp>
      <p:sp>
        <p:nvSpPr>
          <p:cNvPr id="8" name="Text 6"/>
          <p:cNvSpPr/>
          <p:nvPr/>
        </p:nvSpPr>
        <p:spPr>
          <a:xfrm>
            <a:off x="5207437" y="315706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Mono Light" pitchFamily="34" charset="0"/>
                <a:ea typeface="Roboto Mono Light" pitchFamily="34" charset="-122"/>
                <a:cs typeface="Roboto Mono Light" pitchFamily="34" charset="-120"/>
              </a:rPr>
              <a:t>02</a:t>
            </a:r>
            <a:endParaRPr lang="en-US" sz="1550" dirty="0"/>
          </a:p>
        </p:txBody>
      </p:sp>
      <p:sp>
        <p:nvSpPr>
          <p:cNvPr id="9" name="Shape 7"/>
          <p:cNvSpPr/>
          <p:nvPr/>
        </p:nvSpPr>
        <p:spPr>
          <a:xfrm>
            <a:off x="5207437" y="3471386"/>
            <a:ext cx="4215408" cy="22860"/>
          </a:xfrm>
          <a:prstGeom prst="rect">
            <a:avLst/>
          </a:prstGeom>
          <a:solidFill>
            <a:srgbClr val="DCFF50"/>
          </a:solidFill>
          <a:ln/>
        </p:spPr>
      </p:sp>
      <p:sp>
        <p:nvSpPr>
          <p:cNvPr id="10" name="Text 8"/>
          <p:cNvSpPr/>
          <p:nvPr/>
        </p:nvSpPr>
        <p:spPr>
          <a:xfrm>
            <a:off x="5207437" y="3616285"/>
            <a:ext cx="2827853"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Step 2: Preparation</a:t>
            </a:r>
            <a:endParaRPr lang="en-US" sz="1950" dirty="0"/>
          </a:p>
        </p:txBody>
      </p:sp>
      <p:sp>
        <p:nvSpPr>
          <p:cNvPr id="11" name="Text 9"/>
          <p:cNvSpPr/>
          <p:nvPr/>
        </p:nvSpPr>
        <p:spPr>
          <a:xfrm>
            <a:off x="5207437" y="4045506"/>
            <a:ext cx="4215408" cy="127015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Mix blood with coagulation powder in sterile mold</a:t>
            </a:r>
            <a:endParaRPr lang="en-US" sz="1550" dirty="0"/>
          </a:p>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No centrifuge needed | 5-minute clot formation | 20 minutes total</a:t>
            </a:r>
            <a:endParaRPr lang="en-US" sz="1550" dirty="0"/>
          </a:p>
        </p:txBody>
      </p:sp>
      <p:sp>
        <p:nvSpPr>
          <p:cNvPr id="12" name="Text 10"/>
          <p:cNvSpPr/>
          <p:nvPr/>
        </p:nvSpPr>
        <p:spPr>
          <a:xfrm>
            <a:off x="9621203" y="315706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Mono Light" pitchFamily="34" charset="0"/>
                <a:ea typeface="Roboto Mono Light" pitchFamily="34" charset="-122"/>
                <a:cs typeface="Roboto Mono Light" pitchFamily="34" charset="-120"/>
              </a:rPr>
              <a:t>03</a:t>
            </a:r>
            <a:endParaRPr lang="en-US" sz="1550" dirty="0"/>
          </a:p>
        </p:txBody>
      </p:sp>
      <p:sp>
        <p:nvSpPr>
          <p:cNvPr id="13" name="Shape 11"/>
          <p:cNvSpPr/>
          <p:nvPr/>
        </p:nvSpPr>
        <p:spPr>
          <a:xfrm>
            <a:off x="9621203" y="3471386"/>
            <a:ext cx="4215289" cy="22860"/>
          </a:xfrm>
          <a:prstGeom prst="rect">
            <a:avLst/>
          </a:prstGeom>
          <a:solidFill>
            <a:srgbClr val="DCFF50"/>
          </a:solidFill>
          <a:ln/>
        </p:spPr>
      </p:sp>
      <p:sp>
        <p:nvSpPr>
          <p:cNvPr id="14" name="Text 12"/>
          <p:cNvSpPr/>
          <p:nvPr/>
        </p:nvSpPr>
        <p:spPr>
          <a:xfrm>
            <a:off x="9621203" y="3616285"/>
            <a:ext cx="2827853"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Roboto Mono Medium" pitchFamily="34" charset="0"/>
                <a:ea typeface="Roboto Mono Medium" pitchFamily="34" charset="-122"/>
                <a:cs typeface="Roboto Mono Medium" pitchFamily="34" charset="-120"/>
              </a:rPr>
              <a:t>Step 3: Application</a:t>
            </a:r>
            <a:endParaRPr lang="en-US" sz="1950" dirty="0"/>
          </a:p>
        </p:txBody>
      </p:sp>
      <p:sp>
        <p:nvSpPr>
          <p:cNvPr id="15" name="Text 13"/>
          <p:cNvSpPr/>
          <p:nvPr/>
        </p:nvSpPr>
        <p:spPr>
          <a:xfrm>
            <a:off x="9621203" y="4045506"/>
            <a:ext cx="4215289"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Apply 28 cm² clot directly to wound</a:t>
            </a:r>
            <a:endParaRPr lang="en-US" sz="1550" dirty="0"/>
          </a:p>
          <a:p>
            <a:pPr algn="l" indent="0" marL="0">
              <a:lnSpc>
                <a:spcPts val="2500"/>
              </a:lnSpc>
              <a:buNone/>
            </a:pPr>
            <a:r>
              <a:rPr lang="en-US" sz="1550" dirty="0">
                <a:solidFill>
                  <a:srgbClr val="E5E0DF"/>
                </a:solidFill>
                <a:latin typeface="Roboto" pitchFamily="34" charset="0"/>
                <a:ea typeface="Roboto" pitchFamily="34" charset="-122"/>
                <a:cs typeface="Roboto" pitchFamily="34" charset="-120"/>
              </a:rPr>
              <a:t>Weekly application | Remains active ~7 days</a:t>
            </a:r>
            <a:endParaRPr lang="en-US" sz="1550" dirty="0"/>
          </a:p>
        </p:txBody>
      </p:sp>
      <p:sp>
        <p:nvSpPr>
          <p:cNvPr id="16" name="Shape 14"/>
          <p:cNvSpPr/>
          <p:nvPr/>
        </p:nvSpPr>
        <p:spPr>
          <a:xfrm>
            <a:off x="793790" y="5687735"/>
            <a:ext cx="13042821" cy="843201"/>
          </a:xfrm>
          <a:prstGeom prst="roundRect">
            <a:avLst>
              <a:gd name="adj" fmla="val 3531"/>
            </a:avLst>
          </a:prstGeom>
          <a:solidFill>
            <a:srgbClr val="3D4D00"/>
          </a:solidFill>
          <a:ln/>
        </p:spPr>
      </p:sp>
      <p:pic>
        <p:nvPicPr>
          <p:cNvPr id="17" name="Image 0" descr="preencoded.png">    </p:cNvPr>
          <p:cNvPicPr>
            <a:picLocks noChangeAspect="1"/>
          </p:cNvPicPr>
          <p:nvPr/>
        </p:nvPicPr>
        <p:blipFill>
          <a:blip r:embed="rId1"/>
          <a:stretch>
            <a:fillRect/>
          </a:stretch>
        </p:blipFill>
        <p:spPr>
          <a:xfrm>
            <a:off x="992148" y="5983010"/>
            <a:ext cx="248007" cy="198358"/>
          </a:xfrm>
          <a:prstGeom prst="rect">
            <a:avLst/>
          </a:prstGeom>
        </p:spPr>
      </p:pic>
      <p:sp>
        <p:nvSpPr>
          <p:cNvPr id="18" name="Text 15"/>
          <p:cNvSpPr/>
          <p:nvPr/>
        </p:nvSpPr>
        <p:spPr>
          <a:xfrm>
            <a:off x="1438513" y="5935623"/>
            <a:ext cx="12199739"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Roboto" pitchFamily="34" charset="0"/>
                <a:ea typeface="Roboto" pitchFamily="34" charset="-122"/>
                <a:cs typeface="Roboto" pitchFamily="34" charset="-120"/>
              </a:rPr>
              <a:t>Point-of-care preparation. No lab handoff. No specialized equipment.</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2026-02-16T16:44:00Z</dcterms:created>
  <dcterms:modified xsi:type="dcterms:W3CDTF">2026-02-16T16:44:00Z</dcterms:modified>
</cp:coreProperties>
</file>